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94568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CF9F"/>
    <a:srgbClr val="FFFFCC"/>
    <a:srgbClr val="FFB9FF"/>
    <a:srgbClr val="FFD9FF"/>
    <a:srgbClr val="CC99FF"/>
    <a:srgbClr val="008000"/>
    <a:srgbClr val="99FFCC"/>
    <a:srgbClr val="00EA6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1C7B7-F5C0-4B44-90EE-0D2C8FF36E9E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3C740094-7315-4755-A1B1-84CAFBF39D6D}">
      <dgm:prSet phldrT="[ข้อความ]" custT="1"/>
      <dgm:spPr/>
      <dgm:t>
        <a:bodyPr/>
        <a:lstStyle/>
        <a:p>
          <a:r>
            <a:rPr lang="th-TH" sz="2000" b="1" dirty="0" smtClean="0">
              <a:cs typeface="+mj-cs"/>
            </a:rPr>
            <a:t>อยู่ดี                         มีสุข</a:t>
          </a:r>
          <a:endParaRPr lang="th-TH" sz="2000" b="1" dirty="0">
            <a:cs typeface="+mj-cs"/>
          </a:endParaRPr>
        </a:p>
      </dgm:t>
    </dgm:pt>
    <dgm:pt modelId="{C61F6997-CC39-4FB8-8CA1-BEC5A9E1DA05}" type="parTrans" cxnId="{9FDBF0F5-5A96-42E7-9525-6EEC1EE63D44}">
      <dgm:prSet/>
      <dgm:spPr/>
      <dgm:t>
        <a:bodyPr/>
        <a:lstStyle/>
        <a:p>
          <a:endParaRPr lang="th-TH"/>
        </a:p>
      </dgm:t>
    </dgm:pt>
    <dgm:pt modelId="{3C2194D5-E1A9-4DEC-A068-8A179FB5B5C5}" type="sibTrans" cxnId="{9FDBF0F5-5A96-42E7-9525-6EEC1EE63D44}">
      <dgm:prSet/>
      <dgm:spPr/>
      <dgm:t>
        <a:bodyPr/>
        <a:lstStyle/>
        <a:p>
          <a:endParaRPr lang="th-TH"/>
        </a:p>
      </dgm:t>
    </dgm:pt>
    <dgm:pt modelId="{7B61CFB0-70E6-4E40-A846-887D86FD51F6}">
      <dgm:prSet phldrT="[ข้อความ]" custT="1"/>
      <dgm:spPr/>
      <dgm:t>
        <a:bodyPr/>
        <a:lstStyle/>
        <a:p>
          <a:r>
            <a:rPr lang="th-TH" sz="2000" b="1" dirty="0" smtClean="0">
              <a:cs typeface="+mj-cs"/>
            </a:rPr>
            <a:t>ศูนย์การเรียนรู้ชุมชนเข้มแข็ง</a:t>
          </a:r>
          <a:endParaRPr lang="th-TH" sz="2000" b="1" dirty="0">
            <a:cs typeface="+mj-cs"/>
          </a:endParaRPr>
        </a:p>
      </dgm:t>
    </dgm:pt>
    <dgm:pt modelId="{BC21DFA8-34DA-4AD4-B7EC-BB1D6E46F86C}" type="parTrans" cxnId="{F69B7D54-817A-4EB9-802F-76F3D0D60605}">
      <dgm:prSet/>
      <dgm:spPr/>
      <dgm:t>
        <a:bodyPr/>
        <a:lstStyle/>
        <a:p>
          <a:endParaRPr lang="th-TH"/>
        </a:p>
      </dgm:t>
    </dgm:pt>
    <dgm:pt modelId="{E41027A5-5CA6-42AD-8E18-2688782978EB}" type="sibTrans" cxnId="{F69B7D54-817A-4EB9-802F-76F3D0D60605}">
      <dgm:prSet/>
      <dgm:spPr/>
      <dgm:t>
        <a:bodyPr/>
        <a:lstStyle/>
        <a:p>
          <a:endParaRPr lang="th-TH"/>
        </a:p>
      </dgm:t>
    </dgm:pt>
    <dgm:pt modelId="{0BE27B48-E696-49F2-867B-C1B42A7B385B}">
      <dgm:prSet phldrT="[ข้อความ]" custT="1"/>
      <dgm:spPr/>
      <dgm:t>
        <a:bodyPr/>
        <a:lstStyle/>
        <a:p>
          <a:r>
            <a:rPr lang="th-TH" sz="2000" b="1" dirty="0" smtClean="0">
              <a:solidFill>
                <a:srgbClr val="0000FF"/>
              </a:solidFill>
              <a:cs typeface="+mj-cs"/>
            </a:rPr>
            <a:t>หมู่บ้าน/ชุมชนเข้มแข็ง</a:t>
          </a:r>
          <a:endParaRPr lang="th-TH" sz="2000" b="1" dirty="0">
            <a:solidFill>
              <a:srgbClr val="0000FF"/>
            </a:solidFill>
            <a:cs typeface="+mj-cs"/>
          </a:endParaRPr>
        </a:p>
      </dgm:t>
    </dgm:pt>
    <dgm:pt modelId="{DAAD4B38-3939-4E2F-A207-8055E9C63B3D}" type="parTrans" cxnId="{0CD0DEE6-C61A-4C4B-8A5E-A059E49CE71C}">
      <dgm:prSet/>
      <dgm:spPr/>
      <dgm:t>
        <a:bodyPr/>
        <a:lstStyle/>
        <a:p>
          <a:endParaRPr lang="th-TH"/>
        </a:p>
      </dgm:t>
    </dgm:pt>
    <dgm:pt modelId="{6CF200CD-AF50-41CE-ACFF-6AB492096CA3}" type="sibTrans" cxnId="{0CD0DEE6-C61A-4C4B-8A5E-A059E49CE71C}">
      <dgm:prSet/>
      <dgm:spPr/>
      <dgm:t>
        <a:bodyPr/>
        <a:lstStyle/>
        <a:p>
          <a:endParaRPr lang="th-TH"/>
        </a:p>
      </dgm:t>
    </dgm:pt>
    <dgm:pt modelId="{AEEEE080-6A0A-43AA-A8CF-F8C11BA3854E}">
      <dgm:prSet phldrT="[ข้อความ]" custT="1"/>
      <dgm:spPr/>
      <dgm:t>
        <a:bodyPr/>
        <a:lstStyle/>
        <a:p>
          <a:r>
            <a:rPr lang="th-TH" sz="2000" b="1" dirty="0" smtClean="0">
              <a:solidFill>
                <a:srgbClr val="0000FF"/>
              </a:solidFill>
              <a:cs typeface="+mj-cs"/>
            </a:rPr>
            <a:t>กองทุนแม่ของแผ่นดิน</a:t>
          </a:r>
          <a:endParaRPr lang="th-TH" sz="2000" b="1" dirty="0">
            <a:solidFill>
              <a:srgbClr val="0000FF"/>
            </a:solidFill>
            <a:cs typeface="+mj-cs"/>
          </a:endParaRPr>
        </a:p>
      </dgm:t>
    </dgm:pt>
    <dgm:pt modelId="{E7AD3E99-E308-41AF-ACBE-884B3CF66880}" type="parTrans" cxnId="{994FE4A0-A22F-45A3-A43F-777BDB4B0652}">
      <dgm:prSet/>
      <dgm:spPr/>
      <dgm:t>
        <a:bodyPr/>
        <a:lstStyle/>
        <a:p>
          <a:endParaRPr lang="th-TH"/>
        </a:p>
      </dgm:t>
    </dgm:pt>
    <dgm:pt modelId="{998273D8-94D0-4D6B-B255-E911A791246E}" type="sibTrans" cxnId="{994FE4A0-A22F-45A3-A43F-777BDB4B0652}">
      <dgm:prSet/>
      <dgm:spPr/>
      <dgm:t>
        <a:bodyPr/>
        <a:lstStyle/>
        <a:p>
          <a:endParaRPr lang="th-TH"/>
        </a:p>
      </dgm:t>
    </dgm:pt>
    <dgm:pt modelId="{798A1440-5E31-4701-A981-1164F279ACF9}">
      <dgm:prSet phldrT="[ข้อความ]" custT="1"/>
      <dgm:spPr/>
      <dgm:t>
        <a:bodyPr/>
        <a:lstStyle/>
        <a:p>
          <a:r>
            <a:rPr lang="th-TH" sz="2000" b="1" dirty="0" smtClean="0">
              <a:cs typeface="+mj-cs"/>
            </a:rPr>
            <a:t>หมู่บ้าน/ชุมชนสีขาว                      ปลอด</a:t>
          </a:r>
          <a:r>
            <a:rPr lang="th-TH" sz="2000" b="1" dirty="0" err="1" smtClean="0">
              <a:cs typeface="+mj-cs"/>
            </a:rPr>
            <a:t>ยาเสพติด</a:t>
          </a:r>
          <a:endParaRPr lang="th-TH" sz="2000" b="1" dirty="0">
            <a:cs typeface="+mj-cs"/>
          </a:endParaRPr>
        </a:p>
      </dgm:t>
    </dgm:pt>
    <dgm:pt modelId="{DCF486A5-29D5-41E6-BC73-32BF2F2DAFD5}" type="parTrans" cxnId="{7962E3B7-E003-408E-9FA0-FC43BF49C45B}">
      <dgm:prSet/>
      <dgm:spPr/>
      <dgm:t>
        <a:bodyPr/>
        <a:lstStyle/>
        <a:p>
          <a:endParaRPr lang="th-TH"/>
        </a:p>
      </dgm:t>
    </dgm:pt>
    <dgm:pt modelId="{A2B28AA6-3E73-4AFC-AE01-97CF62C9CDB7}" type="sibTrans" cxnId="{7962E3B7-E003-408E-9FA0-FC43BF49C45B}">
      <dgm:prSet/>
      <dgm:spPr/>
      <dgm:t>
        <a:bodyPr/>
        <a:lstStyle/>
        <a:p>
          <a:endParaRPr lang="th-TH"/>
        </a:p>
      </dgm:t>
    </dgm:pt>
    <dgm:pt modelId="{AF813448-A21F-4119-B454-77194228A7F4}">
      <dgm:prSet phldrT="[ข้อความ]" custT="1"/>
      <dgm:spPr/>
      <dgm:t>
        <a:bodyPr/>
        <a:lstStyle/>
        <a:p>
          <a:r>
            <a:rPr lang="th-TH" sz="2000" b="1" dirty="0" smtClean="0">
              <a:solidFill>
                <a:srgbClr val="0000FF"/>
              </a:solidFill>
              <a:cs typeface="+mj-cs"/>
            </a:rPr>
            <a:t>หมู่บ้าน/ชุมชนที่มีแต่ปัญหาหลากหลาย</a:t>
          </a:r>
          <a:endParaRPr lang="th-TH" sz="2000" b="1" dirty="0">
            <a:solidFill>
              <a:srgbClr val="0000FF"/>
            </a:solidFill>
            <a:cs typeface="+mj-cs"/>
          </a:endParaRPr>
        </a:p>
      </dgm:t>
    </dgm:pt>
    <dgm:pt modelId="{D81C5C59-31C9-4177-B741-DACA1C6DE721}" type="parTrans" cxnId="{1AEC903F-EF50-4CB0-B73A-F190687B9A32}">
      <dgm:prSet/>
      <dgm:spPr/>
      <dgm:t>
        <a:bodyPr/>
        <a:lstStyle/>
        <a:p>
          <a:endParaRPr lang="th-TH"/>
        </a:p>
      </dgm:t>
    </dgm:pt>
    <dgm:pt modelId="{3E8BFC0A-308E-412A-A717-F358FC2CC239}" type="sibTrans" cxnId="{1AEC903F-EF50-4CB0-B73A-F190687B9A32}">
      <dgm:prSet/>
      <dgm:spPr/>
      <dgm:t>
        <a:bodyPr/>
        <a:lstStyle/>
        <a:p>
          <a:endParaRPr lang="th-TH"/>
        </a:p>
      </dgm:t>
    </dgm:pt>
    <dgm:pt modelId="{71F01064-4560-4A7D-95E8-CE406A407CAF}" type="pres">
      <dgm:prSet presAssocID="{1F01C7B7-F5C0-4B44-90EE-0D2C8FF36E9E}" presName="Name0" presStyleCnt="0">
        <dgm:presLayoutVars>
          <dgm:dir/>
          <dgm:animLvl val="lvl"/>
          <dgm:resizeHandles val="exact"/>
        </dgm:presLayoutVars>
      </dgm:prSet>
      <dgm:spPr/>
    </dgm:pt>
    <dgm:pt modelId="{CEB89F5A-315B-47BF-85A8-CC9465029C1A}" type="pres">
      <dgm:prSet presAssocID="{3C740094-7315-4755-A1B1-84CAFBF39D6D}" presName="Name8" presStyleCnt="0"/>
      <dgm:spPr/>
    </dgm:pt>
    <dgm:pt modelId="{D99A0D42-1904-4AE1-BB70-D65423BE6D56}" type="pres">
      <dgm:prSet presAssocID="{3C740094-7315-4755-A1B1-84CAFBF39D6D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A81E916-86FE-4492-8CD3-3560579993A9}" type="pres">
      <dgm:prSet presAssocID="{3C740094-7315-4755-A1B1-84CAFBF39D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CA7492-97EA-4EE7-A30D-CC2636880406}" type="pres">
      <dgm:prSet presAssocID="{AEEEE080-6A0A-43AA-A8CF-F8C11BA3854E}" presName="Name8" presStyleCnt="0"/>
      <dgm:spPr/>
    </dgm:pt>
    <dgm:pt modelId="{053D9417-6277-4CC0-9527-DD041A1757B2}" type="pres">
      <dgm:prSet presAssocID="{AEEEE080-6A0A-43AA-A8CF-F8C11BA3854E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7812841-D5F5-423A-B0FC-B639C7BABDC4}" type="pres">
      <dgm:prSet presAssocID="{AEEEE080-6A0A-43AA-A8CF-F8C11BA385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A825694-E7FE-4FC5-80E3-307EB325DD10}" type="pres">
      <dgm:prSet presAssocID="{7B61CFB0-70E6-4E40-A846-887D86FD51F6}" presName="Name8" presStyleCnt="0"/>
      <dgm:spPr/>
    </dgm:pt>
    <dgm:pt modelId="{387EF1B4-E868-447A-951C-2F99EC294F95}" type="pres">
      <dgm:prSet presAssocID="{7B61CFB0-70E6-4E40-A846-887D86FD51F6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6300A9F-7E3A-4E67-9CD6-24AEEA7C0B12}" type="pres">
      <dgm:prSet presAssocID="{7B61CFB0-70E6-4E40-A846-887D86FD51F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874A3B8-3380-43D7-BC37-9616233982CE}" type="pres">
      <dgm:prSet presAssocID="{0BE27B48-E696-49F2-867B-C1B42A7B385B}" presName="Name8" presStyleCnt="0"/>
      <dgm:spPr/>
    </dgm:pt>
    <dgm:pt modelId="{4B975032-C80D-4FBD-830D-3A3583FB4B2C}" type="pres">
      <dgm:prSet presAssocID="{0BE27B48-E696-49F2-867B-C1B42A7B385B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9CDD767-F6B3-4297-B5E9-A133E9F8FF12}" type="pres">
      <dgm:prSet presAssocID="{0BE27B48-E696-49F2-867B-C1B42A7B385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CE42150-6190-4D55-9163-546DEF0A8246}" type="pres">
      <dgm:prSet presAssocID="{798A1440-5E31-4701-A981-1164F279ACF9}" presName="Name8" presStyleCnt="0"/>
      <dgm:spPr/>
    </dgm:pt>
    <dgm:pt modelId="{FB86331F-1472-4A65-818A-BE72033D99AF}" type="pres">
      <dgm:prSet presAssocID="{798A1440-5E31-4701-A981-1164F279ACF9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A2E8DD2-746F-4686-A630-B4AFB5EFF470}" type="pres">
      <dgm:prSet presAssocID="{798A1440-5E31-4701-A981-1164F279ACF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C91149C-2FBC-4D45-BE8D-8CE27657E1D4}" type="pres">
      <dgm:prSet presAssocID="{AF813448-A21F-4119-B454-77194228A7F4}" presName="Name8" presStyleCnt="0"/>
      <dgm:spPr/>
    </dgm:pt>
    <dgm:pt modelId="{B3FC1EC6-2F5D-4370-8CF7-09ED03B6A2CE}" type="pres">
      <dgm:prSet presAssocID="{AF813448-A21F-4119-B454-77194228A7F4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0305C0-99FB-4B92-B399-7995BB57809E}" type="pres">
      <dgm:prSet presAssocID="{AF813448-A21F-4119-B454-77194228A7F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AC59CB5F-4AFB-49FA-B04D-B5E9634E099E}" type="presOf" srcId="{AF813448-A21F-4119-B454-77194228A7F4}" destId="{0E0305C0-99FB-4B92-B399-7995BB57809E}" srcOrd="1" destOrd="0" presId="urn:microsoft.com/office/officeart/2005/8/layout/pyramid1"/>
    <dgm:cxn modelId="{7962E3B7-E003-408E-9FA0-FC43BF49C45B}" srcId="{1F01C7B7-F5C0-4B44-90EE-0D2C8FF36E9E}" destId="{798A1440-5E31-4701-A981-1164F279ACF9}" srcOrd="4" destOrd="0" parTransId="{DCF486A5-29D5-41E6-BC73-32BF2F2DAFD5}" sibTransId="{A2B28AA6-3E73-4AFC-AE01-97CF62C9CDB7}"/>
    <dgm:cxn modelId="{C83B5496-C758-4FDD-8F74-A958C1B458FF}" type="presOf" srcId="{798A1440-5E31-4701-A981-1164F279ACF9}" destId="{3A2E8DD2-746F-4686-A630-B4AFB5EFF470}" srcOrd="1" destOrd="0" presId="urn:microsoft.com/office/officeart/2005/8/layout/pyramid1"/>
    <dgm:cxn modelId="{3990D7DD-8FE6-4CA9-A1BB-8F5D90A40FF5}" type="presOf" srcId="{7B61CFB0-70E6-4E40-A846-887D86FD51F6}" destId="{16300A9F-7E3A-4E67-9CD6-24AEEA7C0B12}" srcOrd="1" destOrd="0" presId="urn:microsoft.com/office/officeart/2005/8/layout/pyramid1"/>
    <dgm:cxn modelId="{1D0871A1-2925-4CE1-B9DE-5213D47995F8}" type="presOf" srcId="{7B61CFB0-70E6-4E40-A846-887D86FD51F6}" destId="{387EF1B4-E868-447A-951C-2F99EC294F95}" srcOrd="0" destOrd="0" presId="urn:microsoft.com/office/officeart/2005/8/layout/pyramid1"/>
    <dgm:cxn modelId="{861E727F-565D-4696-936B-BDBD6F1B0DD1}" type="presOf" srcId="{1F01C7B7-F5C0-4B44-90EE-0D2C8FF36E9E}" destId="{71F01064-4560-4A7D-95E8-CE406A407CAF}" srcOrd="0" destOrd="0" presId="urn:microsoft.com/office/officeart/2005/8/layout/pyramid1"/>
    <dgm:cxn modelId="{1AEC903F-EF50-4CB0-B73A-F190687B9A32}" srcId="{1F01C7B7-F5C0-4B44-90EE-0D2C8FF36E9E}" destId="{AF813448-A21F-4119-B454-77194228A7F4}" srcOrd="5" destOrd="0" parTransId="{D81C5C59-31C9-4177-B741-DACA1C6DE721}" sibTransId="{3E8BFC0A-308E-412A-A717-F358FC2CC239}"/>
    <dgm:cxn modelId="{8B6BF53C-A653-4B99-B2DE-05836EAD53B3}" type="presOf" srcId="{798A1440-5E31-4701-A981-1164F279ACF9}" destId="{FB86331F-1472-4A65-818A-BE72033D99AF}" srcOrd="0" destOrd="0" presId="urn:microsoft.com/office/officeart/2005/8/layout/pyramid1"/>
    <dgm:cxn modelId="{56A6094D-72A9-4E48-BCB4-5BF1CF3B8879}" type="presOf" srcId="{AF813448-A21F-4119-B454-77194228A7F4}" destId="{B3FC1EC6-2F5D-4370-8CF7-09ED03B6A2CE}" srcOrd="0" destOrd="0" presId="urn:microsoft.com/office/officeart/2005/8/layout/pyramid1"/>
    <dgm:cxn modelId="{83F2073D-ABF7-4983-8D4B-75A0D64A5360}" type="presOf" srcId="{0BE27B48-E696-49F2-867B-C1B42A7B385B}" destId="{59CDD767-F6B3-4297-B5E9-A133E9F8FF12}" srcOrd="1" destOrd="0" presId="urn:microsoft.com/office/officeart/2005/8/layout/pyramid1"/>
    <dgm:cxn modelId="{B5E27A51-B6A8-47A9-B1D9-82CBEC87907A}" type="presOf" srcId="{3C740094-7315-4755-A1B1-84CAFBF39D6D}" destId="{D99A0D42-1904-4AE1-BB70-D65423BE6D56}" srcOrd="0" destOrd="0" presId="urn:microsoft.com/office/officeart/2005/8/layout/pyramid1"/>
    <dgm:cxn modelId="{F69B7D54-817A-4EB9-802F-76F3D0D60605}" srcId="{1F01C7B7-F5C0-4B44-90EE-0D2C8FF36E9E}" destId="{7B61CFB0-70E6-4E40-A846-887D86FD51F6}" srcOrd="2" destOrd="0" parTransId="{BC21DFA8-34DA-4AD4-B7EC-BB1D6E46F86C}" sibTransId="{E41027A5-5CA6-42AD-8E18-2688782978EB}"/>
    <dgm:cxn modelId="{7F87592C-4FD4-47ED-AFB3-D761615D05D2}" type="presOf" srcId="{0BE27B48-E696-49F2-867B-C1B42A7B385B}" destId="{4B975032-C80D-4FBD-830D-3A3583FB4B2C}" srcOrd="0" destOrd="0" presId="urn:microsoft.com/office/officeart/2005/8/layout/pyramid1"/>
    <dgm:cxn modelId="{13221934-37AC-4F12-97B0-D1C3DB9E7829}" type="presOf" srcId="{AEEEE080-6A0A-43AA-A8CF-F8C11BA3854E}" destId="{D7812841-D5F5-423A-B0FC-B639C7BABDC4}" srcOrd="1" destOrd="0" presId="urn:microsoft.com/office/officeart/2005/8/layout/pyramid1"/>
    <dgm:cxn modelId="{9FDBF0F5-5A96-42E7-9525-6EEC1EE63D44}" srcId="{1F01C7B7-F5C0-4B44-90EE-0D2C8FF36E9E}" destId="{3C740094-7315-4755-A1B1-84CAFBF39D6D}" srcOrd="0" destOrd="0" parTransId="{C61F6997-CC39-4FB8-8CA1-BEC5A9E1DA05}" sibTransId="{3C2194D5-E1A9-4DEC-A068-8A179FB5B5C5}"/>
    <dgm:cxn modelId="{6B2BA761-5655-458E-895C-738C2D4AB297}" type="presOf" srcId="{3C740094-7315-4755-A1B1-84CAFBF39D6D}" destId="{9A81E916-86FE-4492-8CD3-3560579993A9}" srcOrd="1" destOrd="0" presId="urn:microsoft.com/office/officeart/2005/8/layout/pyramid1"/>
    <dgm:cxn modelId="{0CD0DEE6-C61A-4C4B-8A5E-A059E49CE71C}" srcId="{1F01C7B7-F5C0-4B44-90EE-0D2C8FF36E9E}" destId="{0BE27B48-E696-49F2-867B-C1B42A7B385B}" srcOrd="3" destOrd="0" parTransId="{DAAD4B38-3939-4E2F-A207-8055E9C63B3D}" sibTransId="{6CF200CD-AF50-41CE-ACFF-6AB492096CA3}"/>
    <dgm:cxn modelId="{78379446-CDEE-4958-9CCA-46AFD212EE48}" type="presOf" srcId="{AEEEE080-6A0A-43AA-A8CF-F8C11BA3854E}" destId="{053D9417-6277-4CC0-9527-DD041A1757B2}" srcOrd="0" destOrd="0" presId="urn:microsoft.com/office/officeart/2005/8/layout/pyramid1"/>
    <dgm:cxn modelId="{994FE4A0-A22F-45A3-A43F-777BDB4B0652}" srcId="{1F01C7B7-F5C0-4B44-90EE-0D2C8FF36E9E}" destId="{AEEEE080-6A0A-43AA-A8CF-F8C11BA3854E}" srcOrd="1" destOrd="0" parTransId="{E7AD3E99-E308-41AF-ACBE-884B3CF66880}" sibTransId="{998273D8-94D0-4D6B-B255-E911A791246E}"/>
    <dgm:cxn modelId="{87A4AC9D-FF08-4082-BAEF-7BAECD51F424}" type="presParOf" srcId="{71F01064-4560-4A7D-95E8-CE406A407CAF}" destId="{CEB89F5A-315B-47BF-85A8-CC9465029C1A}" srcOrd="0" destOrd="0" presId="urn:microsoft.com/office/officeart/2005/8/layout/pyramid1"/>
    <dgm:cxn modelId="{BC36BFB3-6B8E-4D41-8E51-CB0D3E215AE9}" type="presParOf" srcId="{CEB89F5A-315B-47BF-85A8-CC9465029C1A}" destId="{D99A0D42-1904-4AE1-BB70-D65423BE6D56}" srcOrd="0" destOrd="0" presId="urn:microsoft.com/office/officeart/2005/8/layout/pyramid1"/>
    <dgm:cxn modelId="{E4B8E6B6-D24B-4689-B605-3C7CEE9D641E}" type="presParOf" srcId="{CEB89F5A-315B-47BF-85A8-CC9465029C1A}" destId="{9A81E916-86FE-4492-8CD3-3560579993A9}" srcOrd="1" destOrd="0" presId="urn:microsoft.com/office/officeart/2005/8/layout/pyramid1"/>
    <dgm:cxn modelId="{AD70E540-9869-4177-BF42-6B2979DB433B}" type="presParOf" srcId="{71F01064-4560-4A7D-95E8-CE406A407CAF}" destId="{97CA7492-97EA-4EE7-A30D-CC2636880406}" srcOrd="1" destOrd="0" presId="urn:microsoft.com/office/officeart/2005/8/layout/pyramid1"/>
    <dgm:cxn modelId="{D60B54F2-1442-4DEF-9AAB-488EFFFAE59E}" type="presParOf" srcId="{97CA7492-97EA-4EE7-A30D-CC2636880406}" destId="{053D9417-6277-4CC0-9527-DD041A1757B2}" srcOrd="0" destOrd="0" presId="urn:microsoft.com/office/officeart/2005/8/layout/pyramid1"/>
    <dgm:cxn modelId="{70E08D25-E3E0-4142-A465-0C2F04A8C607}" type="presParOf" srcId="{97CA7492-97EA-4EE7-A30D-CC2636880406}" destId="{D7812841-D5F5-423A-B0FC-B639C7BABDC4}" srcOrd="1" destOrd="0" presId="urn:microsoft.com/office/officeart/2005/8/layout/pyramid1"/>
    <dgm:cxn modelId="{D19436E2-C792-449F-BA69-33B4E4EA8232}" type="presParOf" srcId="{71F01064-4560-4A7D-95E8-CE406A407CAF}" destId="{7A825694-E7FE-4FC5-80E3-307EB325DD10}" srcOrd="2" destOrd="0" presId="urn:microsoft.com/office/officeart/2005/8/layout/pyramid1"/>
    <dgm:cxn modelId="{418D3FE6-2A00-4699-B979-52E2B746B7BE}" type="presParOf" srcId="{7A825694-E7FE-4FC5-80E3-307EB325DD10}" destId="{387EF1B4-E868-447A-951C-2F99EC294F95}" srcOrd="0" destOrd="0" presId="urn:microsoft.com/office/officeart/2005/8/layout/pyramid1"/>
    <dgm:cxn modelId="{DA450C61-C2F1-4309-9904-02338BD9CA60}" type="presParOf" srcId="{7A825694-E7FE-4FC5-80E3-307EB325DD10}" destId="{16300A9F-7E3A-4E67-9CD6-24AEEA7C0B12}" srcOrd="1" destOrd="0" presId="urn:microsoft.com/office/officeart/2005/8/layout/pyramid1"/>
    <dgm:cxn modelId="{AD88FCE7-7433-45DC-A95D-1E6880AF4AF1}" type="presParOf" srcId="{71F01064-4560-4A7D-95E8-CE406A407CAF}" destId="{E874A3B8-3380-43D7-BC37-9616233982CE}" srcOrd="3" destOrd="0" presId="urn:microsoft.com/office/officeart/2005/8/layout/pyramid1"/>
    <dgm:cxn modelId="{1AF0A6BD-3252-41A2-A2D1-3DB5EA6E3DE2}" type="presParOf" srcId="{E874A3B8-3380-43D7-BC37-9616233982CE}" destId="{4B975032-C80D-4FBD-830D-3A3583FB4B2C}" srcOrd="0" destOrd="0" presId="urn:microsoft.com/office/officeart/2005/8/layout/pyramid1"/>
    <dgm:cxn modelId="{28D9274E-9AD0-46C7-BD9D-E43615BB8123}" type="presParOf" srcId="{E874A3B8-3380-43D7-BC37-9616233982CE}" destId="{59CDD767-F6B3-4297-B5E9-A133E9F8FF12}" srcOrd="1" destOrd="0" presId="urn:microsoft.com/office/officeart/2005/8/layout/pyramid1"/>
    <dgm:cxn modelId="{FCA87D30-4F9F-416A-9EFE-0847049BB97E}" type="presParOf" srcId="{71F01064-4560-4A7D-95E8-CE406A407CAF}" destId="{4CE42150-6190-4D55-9163-546DEF0A8246}" srcOrd="4" destOrd="0" presId="urn:microsoft.com/office/officeart/2005/8/layout/pyramid1"/>
    <dgm:cxn modelId="{DCBA0C79-7006-43C0-B557-16737DD66DD4}" type="presParOf" srcId="{4CE42150-6190-4D55-9163-546DEF0A8246}" destId="{FB86331F-1472-4A65-818A-BE72033D99AF}" srcOrd="0" destOrd="0" presId="urn:microsoft.com/office/officeart/2005/8/layout/pyramid1"/>
    <dgm:cxn modelId="{5D8781F0-C8BC-4B60-8A6D-5E04FD03D061}" type="presParOf" srcId="{4CE42150-6190-4D55-9163-546DEF0A8246}" destId="{3A2E8DD2-746F-4686-A630-B4AFB5EFF470}" srcOrd="1" destOrd="0" presId="urn:microsoft.com/office/officeart/2005/8/layout/pyramid1"/>
    <dgm:cxn modelId="{6207C5EB-EE72-459D-AC86-7ABE783D86F4}" type="presParOf" srcId="{71F01064-4560-4A7D-95E8-CE406A407CAF}" destId="{CC91149C-2FBC-4D45-BE8D-8CE27657E1D4}" srcOrd="5" destOrd="0" presId="urn:microsoft.com/office/officeart/2005/8/layout/pyramid1"/>
    <dgm:cxn modelId="{56E33423-468B-4BCE-ABC6-2E60794A581A}" type="presParOf" srcId="{CC91149C-2FBC-4D45-BE8D-8CE27657E1D4}" destId="{B3FC1EC6-2F5D-4370-8CF7-09ED03B6A2CE}" srcOrd="0" destOrd="0" presId="urn:microsoft.com/office/officeart/2005/8/layout/pyramid1"/>
    <dgm:cxn modelId="{9EFC24BF-DCC6-4902-890E-FA3ED4AAF366}" type="presParOf" srcId="{CC91149C-2FBC-4D45-BE8D-8CE27657E1D4}" destId="{0E0305C0-99FB-4B92-B399-7995BB57809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9A0D42-1904-4AE1-BB70-D65423BE6D56}">
      <dsp:nvSpPr>
        <dsp:cNvPr id="0" name=""/>
        <dsp:cNvSpPr/>
      </dsp:nvSpPr>
      <dsp:spPr>
        <a:xfrm>
          <a:off x="2083608" y="0"/>
          <a:ext cx="833443" cy="713052"/>
        </a:xfrm>
        <a:prstGeom prst="trapezoid">
          <a:avLst>
            <a:gd name="adj" fmla="val 584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cs typeface="+mj-cs"/>
            </a:rPr>
            <a:t>อยู่ดี                         มีสุข</a:t>
          </a:r>
          <a:endParaRPr lang="th-TH" sz="2000" b="1" kern="1200" dirty="0">
            <a:cs typeface="+mj-cs"/>
          </a:endParaRPr>
        </a:p>
      </dsp:txBody>
      <dsp:txXfrm>
        <a:off x="2083608" y="0"/>
        <a:ext cx="833443" cy="713052"/>
      </dsp:txXfrm>
    </dsp:sp>
    <dsp:sp modelId="{053D9417-6277-4CC0-9527-DD041A1757B2}">
      <dsp:nvSpPr>
        <dsp:cNvPr id="0" name=""/>
        <dsp:cNvSpPr/>
      </dsp:nvSpPr>
      <dsp:spPr>
        <a:xfrm>
          <a:off x="1666886" y="713052"/>
          <a:ext cx="1666886" cy="713052"/>
        </a:xfrm>
        <a:prstGeom prst="trapezoid">
          <a:avLst>
            <a:gd name="adj" fmla="val 58442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rgbClr val="0000FF"/>
              </a:solidFill>
              <a:cs typeface="+mj-cs"/>
            </a:rPr>
            <a:t>กองทุนแม่ของแผ่นดิน</a:t>
          </a:r>
          <a:endParaRPr lang="th-TH" sz="2000" b="1" kern="1200" dirty="0">
            <a:solidFill>
              <a:srgbClr val="0000FF"/>
            </a:solidFill>
            <a:cs typeface="+mj-cs"/>
          </a:endParaRPr>
        </a:p>
      </dsp:txBody>
      <dsp:txXfrm>
        <a:off x="1958591" y="713052"/>
        <a:ext cx="1083476" cy="713052"/>
      </dsp:txXfrm>
    </dsp:sp>
    <dsp:sp modelId="{387EF1B4-E868-447A-951C-2F99EC294F95}">
      <dsp:nvSpPr>
        <dsp:cNvPr id="0" name=""/>
        <dsp:cNvSpPr/>
      </dsp:nvSpPr>
      <dsp:spPr>
        <a:xfrm>
          <a:off x="1250165" y="1426104"/>
          <a:ext cx="2500330" cy="713052"/>
        </a:xfrm>
        <a:prstGeom prst="trapezoid">
          <a:avLst>
            <a:gd name="adj" fmla="val 58442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cs typeface="+mj-cs"/>
            </a:rPr>
            <a:t>ศูนย์การเรียนรู้ชุมชนเข้มแข็ง</a:t>
          </a:r>
          <a:endParaRPr lang="th-TH" sz="2000" b="1" kern="1200" dirty="0">
            <a:cs typeface="+mj-cs"/>
          </a:endParaRPr>
        </a:p>
      </dsp:txBody>
      <dsp:txXfrm>
        <a:off x="1687722" y="1426104"/>
        <a:ext cx="1625214" cy="713052"/>
      </dsp:txXfrm>
    </dsp:sp>
    <dsp:sp modelId="{4B975032-C80D-4FBD-830D-3A3583FB4B2C}">
      <dsp:nvSpPr>
        <dsp:cNvPr id="0" name=""/>
        <dsp:cNvSpPr/>
      </dsp:nvSpPr>
      <dsp:spPr>
        <a:xfrm>
          <a:off x="833443" y="2139157"/>
          <a:ext cx="3333773" cy="713052"/>
        </a:xfrm>
        <a:prstGeom prst="trapezoid">
          <a:avLst>
            <a:gd name="adj" fmla="val 58442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rgbClr val="0000FF"/>
              </a:solidFill>
              <a:cs typeface="+mj-cs"/>
            </a:rPr>
            <a:t>หมู่บ้าน/ชุมชนเข้มแข็ง</a:t>
          </a:r>
          <a:endParaRPr lang="th-TH" sz="2000" b="1" kern="1200" dirty="0">
            <a:solidFill>
              <a:srgbClr val="0000FF"/>
            </a:solidFill>
            <a:cs typeface="+mj-cs"/>
          </a:endParaRPr>
        </a:p>
      </dsp:txBody>
      <dsp:txXfrm>
        <a:off x="1416853" y="2139157"/>
        <a:ext cx="2166952" cy="713052"/>
      </dsp:txXfrm>
    </dsp:sp>
    <dsp:sp modelId="{FB86331F-1472-4A65-818A-BE72033D99AF}">
      <dsp:nvSpPr>
        <dsp:cNvPr id="0" name=""/>
        <dsp:cNvSpPr/>
      </dsp:nvSpPr>
      <dsp:spPr>
        <a:xfrm>
          <a:off x="416721" y="2852209"/>
          <a:ext cx="4167216" cy="713052"/>
        </a:xfrm>
        <a:prstGeom prst="trapezoid">
          <a:avLst>
            <a:gd name="adj" fmla="val 58442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cs typeface="+mj-cs"/>
            </a:rPr>
            <a:t>หมู่บ้าน/ชุมชนสีขาว                      ปลอด</a:t>
          </a:r>
          <a:r>
            <a:rPr lang="th-TH" sz="2000" b="1" kern="1200" dirty="0" err="1" smtClean="0">
              <a:cs typeface="+mj-cs"/>
            </a:rPr>
            <a:t>ยาเสพติด</a:t>
          </a:r>
          <a:endParaRPr lang="th-TH" sz="2000" b="1" kern="1200" dirty="0">
            <a:cs typeface="+mj-cs"/>
          </a:endParaRPr>
        </a:p>
      </dsp:txBody>
      <dsp:txXfrm>
        <a:off x="1145984" y="2852209"/>
        <a:ext cx="2708690" cy="713052"/>
      </dsp:txXfrm>
    </dsp:sp>
    <dsp:sp modelId="{B3FC1EC6-2F5D-4370-8CF7-09ED03B6A2CE}">
      <dsp:nvSpPr>
        <dsp:cNvPr id="0" name=""/>
        <dsp:cNvSpPr/>
      </dsp:nvSpPr>
      <dsp:spPr>
        <a:xfrm>
          <a:off x="0" y="3565261"/>
          <a:ext cx="5000660" cy="713052"/>
        </a:xfrm>
        <a:prstGeom prst="trapezoid">
          <a:avLst>
            <a:gd name="adj" fmla="val 58442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rgbClr val="0000FF"/>
              </a:solidFill>
              <a:cs typeface="+mj-cs"/>
            </a:rPr>
            <a:t>หมู่บ้าน/ชุมชนที่มีแต่ปัญหาหลากหลาย</a:t>
          </a:r>
          <a:endParaRPr lang="th-TH" sz="2000" b="1" kern="1200" dirty="0">
            <a:solidFill>
              <a:srgbClr val="0000FF"/>
            </a:solidFill>
            <a:cs typeface="+mj-cs"/>
          </a:endParaRPr>
        </a:p>
      </dsp:txBody>
      <dsp:txXfrm>
        <a:off x="875115" y="3565261"/>
        <a:ext cx="3250429" cy="713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59D5-C195-4B0C-952E-6079AFD789F0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2663-61B6-48E7-B40C-D6FE19D715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6535E-B265-4841-B006-EB6AA028D210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572D-4397-4A30-BB75-B8803B50EC6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6924D-95A6-44B7-A01A-37C3C75F0737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056F4-11F1-4932-AC4B-C03A8C8F47C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561EF-CB3F-49F6-BDE8-F1E41AB50533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FA2E-5E0A-4BD0-890F-CBE036D6F3B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13A86-3506-4321-B1DC-C29A71568EC7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F4D36-E404-46BF-9D08-F283B536BF7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0FBC2-410C-447E-9AE8-5A5CA17FFB16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CBCEB-BBD6-4C1F-B990-6C096E8E024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5A2B5-E9C2-4EEC-90C4-BBFECD80D60D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8D6CC-308F-477F-91E6-189E8C508B1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345BC-A803-408F-86FA-1FCC415844DF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5A929-5E3E-4FBD-8C26-4D2CA1A2B8C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05A2C-5277-45FC-A5E1-4132F7A8B4E9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8872-93D1-4B41-AADD-EA51EE0FBB9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671E-738B-4987-B8E9-0F9A2E1A95D8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2CDA-54C1-4E33-8DCD-0E8CD9FD546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BB446-180B-499E-8E97-3D59D49DE1C8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91E1B-4B93-4164-8228-A786C75F9C4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2F695A-8B1F-429A-9BA2-7D531C20404D}" type="datetimeFigureOut">
              <a:rPr lang="th-TH"/>
              <a:pPr>
                <a:defRPr/>
              </a:pPr>
              <a:t>31/05/55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05B056-3A44-4D03-B51A-40FAE6E3D0B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428625" y="942964"/>
            <a:ext cx="8229600" cy="914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6000" b="1" dirty="0" smtClean="0">
                <a:solidFill>
                  <a:srgbClr val="0000FF"/>
                </a:solidFill>
                <a:cs typeface="+mj-cs"/>
              </a:rPr>
              <a:t>ทิศทางการสร้างความสมานฉันท์</a:t>
            </a:r>
            <a:endParaRPr lang="th-TH" sz="6000" b="1" dirty="0">
              <a:solidFill>
                <a:srgbClr val="0000FF"/>
              </a:solidFill>
              <a:cs typeface="+mj-cs"/>
            </a:endParaRPr>
          </a:p>
        </p:txBody>
      </p:sp>
      <p:graphicFrame>
        <p:nvGraphicFramePr>
          <p:cNvPr id="5" name="ไดอะแกรม 4"/>
          <p:cNvGraphicFramePr/>
          <p:nvPr/>
        </p:nvGraphicFramePr>
        <p:xfrm>
          <a:off x="357158" y="2214554"/>
          <a:ext cx="5000660" cy="4278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43313" y="2357438"/>
            <a:ext cx="42862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 err="1">
                <a:latin typeface="+mn-lt"/>
                <a:cs typeface="+mj-cs"/>
              </a:rPr>
              <a:t>บูรณา</a:t>
            </a:r>
            <a:r>
              <a:rPr lang="th-TH" sz="2400" b="1" dirty="0">
                <a:latin typeface="+mn-lt"/>
                <a:cs typeface="+mj-cs"/>
              </a:rPr>
              <a:t>การเศรษฐกิจพอเพียงอย่างยั่งยืน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00500" y="3000375"/>
            <a:ext cx="42148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+mn-lt"/>
                <a:cs typeface="+mj-cs"/>
              </a:rPr>
              <a:t>มีความสามัคคี  มีพลังชุมชนพร้อมพัฒนาทุกด้าน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29125" y="3714750"/>
            <a:ext cx="40719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latin typeface="+mn-lt"/>
                <a:cs typeface="+mj-cs"/>
              </a:rPr>
              <a:t>มีประสบการณ์เอาชนะ</a:t>
            </a:r>
            <a:r>
              <a:rPr lang="th-TH" sz="2400" b="1" dirty="0" err="1">
                <a:latin typeface="+mn-lt"/>
                <a:cs typeface="+mj-cs"/>
              </a:rPr>
              <a:t>ยาเสพติด</a:t>
            </a:r>
            <a:r>
              <a:rPr lang="th-TH" sz="2400" b="1" dirty="0">
                <a:latin typeface="+mn-lt"/>
                <a:cs typeface="+mj-cs"/>
              </a:rPr>
              <a:t>ด้วยสันติวิธี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86313" y="4429125"/>
            <a:ext cx="33575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+mn-lt"/>
                <a:cs typeface="+mj-cs"/>
              </a:rPr>
              <a:t>พึ่งพาตนเองและปลอดภัย</a:t>
            </a:r>
            <a:r>
              <a:rPr lang="th-TH" sz="2400" b="1" dirty="0" err="1">
                <a:solidFill>
                  <a:srgbClr val="0000FF"/>
                </a:solidFill>
                <a:latin typeface="+mn-lt"/>
                <a:cs typeface="+mj-cs"/>
              </a:rPr>
              <a:t>ยาเสพติด</a:t>
            </a:r>
            <a:endParaRPr lang="th-TH" sz="2400" b="1" dirty="0">
              <a:solidFill>
                <a:srgbClr val="0000FF"/>
              </a:solidFill>
              <a:latin typeface="+mn-lt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4938" y="5072063"/>
            <a:ext cx="3571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latin typeface="+mn-lt"/>
                <a:cs typeface="+mj-cs"/>
              </a:rPr>
              <a:t>ประชาชนยังไม่ปลอดภัยจาก</a:t>
            </a:r>
            <a:r>
              <a:rPr lang="th-TH" sz="2400" b="1" dirty="0" err="1">
                <a:latin typeface="+mn-lt"/>
                <a:cs typeface="+mj-cs"/>
              </a:rPr>
              <a:t>ยาเสพติด</a:t>
            </a:r>
            <a:endParaRPr lang="th-TH" sz="2400" b="1" dirty="0">
              <a:latin typeface="+mn-lt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3563" y="5786438"/>
            <a:ext cx="2928937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+mn-lt"/>
                <a:cs typeface="+mj-cs"/>
              </a:rPr>
              <a:t>วิกฤติสั่นคลอนแตกแยก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+mn-lt"/>
                <a:cs typeface="+mj-cs"/>
              </a:rPr>
              <a:t>แบ่งฝ่ายหวาดระแวงกันเอง</a:t>
            </a:r>
          </a:p>
        </p:txBody>
      </p:sp>
      <p:sp>
        <p:nvSpPr>
          <p:cNvPr id="14" name="ลูกศรซ้าย 13"/>
          <p:cNvSpPr/>
          <p:nvPr/>
        </p:nvSpPr>
        <p:spPr>
          <a:xfrm flipH="1">
            <a:off x="3286125" y="2428875"/>
            <a:ext cx="357188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5" name="ลูกศรซ้าย 14"/>
          <p:cNvSpPr/>
          <p:nvPr/>
        </p:nvSpPr>
        <p:spPr>
          <a:xfrm flipH="1">
            <a:off x="3643313" y="3071813"/>
            <a:ext cx="357187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6" name="ลูกศรซ้าย 15"/>
          <p:cNvSpPr/>
          <p:nvPr/>
        </p:nvSpPr>
        <p:spPr>
          <a:xfrm flipH="1">
            <a:off x="4071938" y="3748088"/>
            <a:ext cx="357187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7" name="ลูกศรซ้าย 16"/>
          <p:cNvSpPr/>
          <p:nvPr/>
        </p:nvSpPr>
        <p:spPr>
          <a:xfrm flipH="1">
            <a:off x="4429125" y="4462463"/>
            <a:ext cx="357188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8" name="ลูกศรซ้าย 17"/>
          <p:cNvSpPr/>
          <p:nvPr/>
        </p:nvSpPr>
        <p:spPr>
          <a:xfrm flipH="1">
            <a:off x="4857750" y="5143500"/>
            <a:ext cx="357188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9" name="ลูกศรซ้าย 18"/>
          <p:cNvSpPr/>
          <p:nvPr/>
        </p:nvSpPr>
        <p:spPr>
          <a:xfrm flipH="1">
            <a:off x="5286375" y="5857875"/>
            <a:ext cx="357188" cy="28575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8" name="ลูกศรโค้งลง 27"/>
          <p:cNvSpPr/>
          <p:nvPr/>
        </p:nvSpPr>
        <p:spPr>
          <a:xfrm rot="18097340">
            <a:off x="271463" y="5597525"/>
            <a:ext cx="547687" cy="271463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29" name="ลูกศรโค้งลง 28"/>
          <p:cNvSpPr/>
          <p:nvPr/>
        </p:nvSpPr>
        <p:spPr>
          <a:xfrm rot="18097340">
            <a:off x="700088" y="4883150"/>
            <a:ext cx="547687" cy="271463"/>
          </a:xfrm>
          <a:prstGeom prst="curved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30" name="ลูกศรโค้งลง 29"/>
          <p:cNvSpPr/>
          <p:nvPr/>
        </p:nvSpPr>
        <p:spPr>
          <a:xfrm rot="18097340">
            <a:off x="1057275" y="4168776"/>
            <a:ext cx="547687" cy="271462"/>
          </a:xfrm>
          <a:prstGeom prst="curvedDownArrow">
            <a:avLst/>
          </a:prstGeom>
          <a:solidFill>
            <a:srgbClr val="00EA6A"/>
          </a:solidFill>
          <a:ln>
            <a:solidFill>
              <a:srgbClr val="00EA6A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31" name="ลูกศรโค้งลง 30"/>
          <p:cNvSpPr/>
          <p:nvPr/>
        </p:nvSpPr>
        <p:spPr>
          <a:xfrm rot="18097340">
            <a:off x="1485900" y="3454401"/>
            <a:ext cx="547687" cy="271462"/>
          </a:xfrm>
          <a:prstGeom prst="curvedDownArrow">
            <a:avLst/>
          </a:prstGeom>
          <a:solidFill>
            <a:srgbClr val="00EA6A"/>
          </a:solidFill>
          <a:ln>
            <a:solidFill>
              <a:srgbClr val="00B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32" name="ลูกศรโค้งลง 31"/>
          <p:cNvSpPr/>
          <p:nvPr/>
        </p:nvSpPr>
        <p:spPr>
          <a:xfrm rot="18097340">
            <a:off x="1914525" y="2740026"/>
            <a:ext cx="547687" cy="271462"/>
          </a:xfrm>
          <a:prstGeom prst="curvedDow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0034" y="357166"/>
            <a:ext cx="8130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แนวคิดการเสริมสร้างความเข้มแข็งศูนย์เรียนรู้หมู่บ้าน/ชุมชนกองทุนแม่ของแผ่นดิน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3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  <p:bldP spid="6" grpId="0"/>
      <p:bldP spid="7" grpId="0"/>
      <p:bldP spid="8" grpId="0"/>
      <p:bldP spid="9" grpId="0"/>
      <p:bldP spid="10" grpId="0"/>
      <p:bldP spid="11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500063" y="1000140"/>
            <a:ext cx="8143875" cy="15716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229600" cy="1143000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900" b="1" dirty="0" smtClean="0">
                <a:solidFill>
                  <a:srgbClr val="0000FF"/>
                </a:solidFill>
                <a:cs typeface="+mj-cs"/>
              </a:rPr>
              <a:t>หมู่บ้านกองทุนแม่ของแผ่นดินปี ๒๕๕๓</a:t>
            </a:r>
            <a:endParaRPr lang="th-TH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4" name="ม้วนกระดาษแนวนอน 3"/>
          <p:cNvSpPr/>
          <p:nvPr/>
        </p:nvSpPr>
        <p:spPr>
          <a:xfrm>
            <a:off x="1142989" y="2714648"/>
            <a:ext cx="1928813" cy="1571625"/>
          </a:xfrm>
          <a:prstGeom prst="horizontalScroll">
            <a:avLst/>
          </a:prstGeom>
          <a:solidFill>
            <a:srgbClr val="99FFCC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4000" b="1" dirty="0">
                <a:cs typeface="+mj-cs"/>
              </a:rPr>
              <a:t>ซ่อมฐาน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2716236"/>
            <a:ext cx="5286375" cy="15700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ด้วยกระบวนการ  ๙  ขั้นตอน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สู่การพึ่งพาตนเองและแก้ไขปัญหา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</a:t>
            </a:r>
          </a:p>
        </p:txBody>
      </p:sp>
      <p:sp>
        <p:nvSpPr>
          <p:cNvPr id="6" name="ม้วนกระดาษแนวนอน 5"/>
          <p:cNvSpPr/>
          <p:nvPr/>
        </p:nvSpPr>
        <p:spPr>
          <a:xfrm>
            <a:off x="214282" y="5000648"/>
            <a:ext cx="2857500" cy="1571625"/>
          </a:xfrm>
          <a:prstGeom prst="horizontalScroll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600" b="1" dirty="0">
                <a:cs typeface="+mj-cs"/>
              </a:rPr>
              <a:t>พัฒนาสู่ศูนย์เรียนรู้ชุมชนเข้มแข็ง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4724423"/>
            <a:ext cx="5286375" cy="206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ประกอบด้วย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สถานที่  กระบวนการทำงาน  ประสบการณ์เอาชนะ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  สรุปบทเรียนทำเป็นสื่อครูชาวบ้าน  (วิทยากร)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44" y="142852"/>
            <a:ext cx="79656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แนวคิดเวทีที่ ๑ </a:t>
            </a:r>
          </a:p>
          <a:p>
            <a:r>
              <a:rPr lang="th-TH" b="1" dirty="0" smtClean="0"/>
              <a:t>การเสริมสร้างความเข้มแข็งให้กับหมู่บ้าน/ชุมชนกองทุนแม่ของแผ่นดิน ปี ๒๕๕๓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4" grpId="0" build="allAtOnce" animBg="1"/>
      <p:bldP spid="5" grpId="0" build="allAtOnce" animBg="1"/>
      <p:bldP spid="6" grpId="0" build="allAtOnce" animBg="1"/>
      <p:bldP spid="7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ม้วนกระดาษแนวนอน 4"/>
          <p:cNvSpPr/>
          <p:nvPr/>
        </p:nvSpPr>
        <p:spPr>
          <a:xfrm>
            <a:off x="642938" y="2500336"/>
            <a:ext cx="2143125" cy="107156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บทเรียนที่ 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0" y="2714648"/>
            <a:ext cx="5286375" cy="584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ระบบการบริหารกองทุนแม่ของแผ่นดิน</a:t>
            </a:r>
          </a:p>
        </p:txBody>
      </p:sp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>
          <a:xfrm>
            <a:off x="485775" y="1000108"/>
            <a:ext cx="8229600" cy="714380"/>
          </a:xfrm>
          <a:solidFill>
            <a:srgbClr val="FFB9F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000" b="1" dirty="0" smtClean="0">
                <a:solidFill>
                  <a:schemeClr val="tx1"/>
                </a:solidFill>
                <a:cs typeface="+mj-cs"/>
              </a:rPr>
              <a:t>หมู่บ้านกองทุนแม่ของแผ่นดินปี ๒๕๔๗ - ๒๕๕๒ </a:t>
            </a:r>
            <a:endParaRPr lang="th-TH" sz="32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0" name="ชื่อเรื่อง 1"/>
          <p:cNvSpPr txBox="1">
            <a:spLocks/>
          </p:cNvSpPr>
          <p:nvPr/>
        </p:nvSpPr>
        <p:spPr>
          <a:xfrm>
            <a:off x="428625" y="1643078"/>
            <a:ext cx="8229600" cy="1000125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b="1" dirty="0">
                <a:solidFill>
                  <a:srgbClr val="0000FF"/>
                </a:solidFill>
                <a:cs typeface="+mj-cs"/>
              </a:rPr>
              <a:t>กลุ่มที่พึ่งพาตนเองและแก้ไขปัญหา</a:t>
            </a:r>
            <a:r>
              <a:rPr lang="th-TH" b="1" dirty="0" err="1">
                <a:solidFill>
                  <a:srgbClr val="0000FF"/>
                </a:solidFill>
                <a:cs typeface="+mj-cs"/>
              </a:rPr>
              <a:t>ยาเสพติด</a:t>
            </a:r>
            <a:r>
              <a:rPr lang="th-TH" b="1" dirty="0">
                <a:solidFill>
                  <a:srgbClr val="0000FF"/>
                </a:solidFill>
                <a:cs typeface="+mj-cs"/>
              </a:rPr>
              <a:t>ได้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h-TH" b="1" dirty="0">
                <a:solidFill>
                  <a:srgbClr val="0000FF"/>
                </a:solidFill>
                <a:cs typeface="+mj-cs"/>
              </a:rPr>
              <a:t>ลำดับ  ๑ - ๓๐ สรุปคุณค่าของกองทุนแม่ของแผ่นดิน </a:t>
            </a:r>
            <a:endParaRPr lang="th-TH" sz="2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1" name="ม้วนกระดาษแนวนอน 10"/>
          <p:cNvSpPr/>
          <p:nvPr/>
        </p:nvSpPr>
        <p:spPr>
          <a:xfrm>
            <a:off x="642938" y="3571898"/>
            <a:ext cx="2143125" cy="107156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บทเรียนที่ 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773511"/>
            <a:ext cx="5286375" cy="584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รูปแบบ / วิธีการเอาชนะ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</a:t>
            </a:r>
          </a:p>
        </p:txBody>
      </p:sp>
      <p:sp>
        <p:nvSpPr>
          <p:cNvPr id="13" name="ม้วนกระดาษแนวนอน 12"/>
          <p:cNvSpPr/>
          <p:nvPr/>
        </p:nvSpPr>
        <p:spPr>
          <a:xfrm>
            <a:off x="642938" y="4786336"/>
            <a:ext cx="2143125" cy="107156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บทเรียนที่ 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4779986"/>
            <a:ext cx="5286375" cy="10779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การใช้ประโยชน์ในการแก้ไขปัญหา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และปัญหาพื้นฐานที่เป็นความเดือดร้อนอื่น</a:t>
            </a:r>
          </a:p>
        </p:txBody>
      </p:sp>
      <p:sp>
        <p:nvSpPr>
          <p:cNvPr id="15" name="ม้วนกระดาษแนวนอน 14"/>
          <p:cNvSpPr/>
          <p:nvPr/>
        </p:nvSpPr>
        <p:spPr>
          <a:xfrm>
            <a:off x="642938" y="5857899"/>
            <a:ext cx="2143125" cy="1071563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จับคู่  ๓๐  คู่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29000" y="6202386"/>
            <a:ext cx="5286375" cy="584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เดินสู่</a:t>
            </a:r>
            <a:r>
              <a:rPr lang="th-TH" sz="3200" b="1" dirty="0" err="1">
                <a:cs typeface="+mj-cs"/>
              </a:rPr>
              <a:t>บูรณา</a:t>
            </a:r>
            <a:r>
              <a:rPr lang="th-TH" sz="3200" b="1" dirty="0">
                <a:cs typeface="+mj-cs"/>
              </a:rPr>
              <a:t>การเศรษฐกิจพอเพียง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2844" y="71414"/>
            <a:ext cx="73228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แนวคิดเวทีที่ ๒ </a:t>
            </a:r>
          </a:p>
          <a:p>
            <a:r>
              <a:rPr lang="th-TH" b="1" dirty="0" smtClean="0"/>
              <a:t>การถอดบทเรียนหมู่บ้าน/ชุมชนกองทุนแม่ของแผ่นดิน ปี ๒๕๔๗ - ๒๕๕๒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9" grpId="0" animBg="1"/>
      <p:bldP spid="10" grpId="0"/>
      <p:bldP spid="11" grpId="0" build="allAtOnce" animBg="1"/>
      <p:bldP spid="12" grpId="0" build="allAtOnce" animBg="1"/>
      <p:bldP spid="13" grpId="0" build="allAtOnce" animBg="1"/>
      <p:bldP spid="14" grpId="0" build="allAtOnce" animBg="1"/>
      <p:bldP spid="15" grpId="0" build="allAtOnce" animBg="1"/>
      <p:bldP spid="16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57188" y="1500174"/>
            <a:ext cx="8358187" cy="1285884"/>
          </a:xfrm>
          <a:prstGeom prst="rect">
            <a:avLst/>
          </a:prstGeom>
          <a:solidFill>
            <a:srgbClr val="99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643058"/>
            <a:ext cx="8229600" cy="1143000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000" b="1" dirty="0" smtClean="0">
                <a:solidFill>
                  <a:srgbClr val="0000FF"/>
                </a:solidFill>
                <a:cs typeface="+mj-cs"/>
              </a:rPr>
              <a:t>หมู่บ้านกองทุนแม่ของแผ่นดินปี ๒๕๔๗ - ๒๕๕๒</a:t>
            </a:r>
            <a:br>
              <a:rPr lang="th-TH" sz="4000" b="1" dirty="0" smtClean="0">
                <a:solidFill>
                  <a:srgbClr val="0000FF"/>
                </a:solidFill>
                <a:cs typeface="+mj-cs"/>
              </a:rPr>
            </a:br>
            <a:r>
              <a:rPr lang="th-TH" sz="3600" b="1" dirty="0" smtClean="0">
                <a:solidFill>
                  <a:schemeClr val="tx1"/>
                </a:solidFill>
                <a:cs typeface="+mj-cs"/>
              </a:rPr>
              <a:t>ส่วนที่ไม่ถูกจับคู่</a:t>
            </a:r>
            <a:endParaRPr lang="th-TH" sz="36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6" name="ม้วนกระดาษแนวนอน 5"/>
          <p:cNvSpPr/>
          <p:nvPr/>
        </p:nvSpPr>
        <p:spPr>
          <a:xfrm>
            <a:off x="785813" y="2928945"/>
            <a:ext cx="1928812" cy="1571625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ซ่อมฐาน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ให้เข้มแข็ง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2930533"/>
            <a:ext cx="5286375" cy="15700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ด้วยกระบวนการ  ๙  ขั้นตอน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สู่การพึ่งพาตนเองและแก้ไขปัญหา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</a:t>
            </a:r>
          </a:p>
        </p:txBody>
      </p:sp>
      <p:sp>
        <p:nvSpPr>
          <p:cNvPr id="8" name="ม้วนกระดาษแนวนอน 7"/>
          <p:cNvSpPr/>
          <p:nvPr/>
        </p:nvSpPr>
        <p:spPr>
          <a:xfrm>
            <a:off x="357188" y="5072086"/>
            <a:ext cx="2857500" cy="1571625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พัฒนาสู่ศูนย์เรียนรู้         ดูงานชุมชนเข้มแข็ง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9000" y="4795861"/>
            <a:ext cx="5286375" cy="2062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ประกอบด้วย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สถานที่  กระบวนการทำงาน  ประสบการณ์เอาชนะ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  สรุปบทเรียน          ทำเป็นสื่อครูชาวบ้าน  (วิทยากร)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093" y="43741"/>
            <a:ext cx="853631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แนวคิดเวทีที่ ๓ </a:t>
            </a:r>
          </a:p>
          <a:p>
            <a:r>
              <a:rPr lang="th-TH" b="1" dirty="0" smtClean="0"/>
              <a:t>การเสริมสร้างความเข้มแข็งหมู่บ้าน/ชุมชนกองทุนแม่ของแผ่นดินปี ๒๕๔๗ – ๒๕๕๒ </a:t>
            </a:r>
          </a:p>
          <a:p>
            <a:r>
              <a:rPr lang="th-TH" b="1" dirty="0" smtClean="0"/>
              <a:t>ส่วนที่ไม่ถูกจับคู่ 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ม้วนกระดาษแนวนอน 4"/>
          <p:cNvSpPr/>
          <p:nvPr/>
        </p:nvSpPr>
        <p:spPr>
          <a:xfrm>
            <a:off x="857250" y="2716236"/>
            <a:ext cx="1500188" cy="1071563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เตรียม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3250" y="2716236"/>
            <a:ext cx="5286375" cy="107791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รับสมัครหมู่บ้านวิกฤติสั่นคลอน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และหมู่บ้านสีขาวปลอด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ของทางการ</a:t>
            </a:r>
          </a:p>
        </p:txBody>
      </p:sp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357188" y="1000108"/>
            <a:ext cx="8429625" cy="1287503"/>
          </a:xfrm>
          <a:solidFill>
            <a:srgbClr val="6FCF9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b="1" dirty="0" smtClean="0">
                <a:solidFill>
                  <a:schemeClr val="tx1"/>
                </a:solidFill>
                <a:cs typeface="+mj-cs"/>
              </a:rPr>
              <a:t>เตรียมหมู่บ้านใหม่ (๒๐ - ๕๐  แห่ง)</a:t>
            </a:r>
            <a:r>
              <a:rPr lang="th-TH" sz="3200" b="1" dirty="0" smtClean="0">
                <a:solidFill>
                  <a:schemeClr val="tx1"/>
                </a:solidFill>
                <a:cs typeface="+mj-cs"/>
              </a:rPr>
              <a:t/>
            </a:r>
            <a:br>
              <a:rPr lang="th-TH" sz="3200" b="1" dirty="0" smtClean="0">
                <a:solidFill>
                  <a:schemeClr val="tx1"/>
                </a:solidFill>
                <a:cs typeface="+mj-cs"/>
              </a:rPr>
            </a:br>
            <a:r>
              <a:rPr lang="th-TH" sz="3200" b="1" dirty="0" smtClean="0">
                <a:solidFill>
                  <a:srgbClr val="0000FF"/>
                </a:solidFill>
                <a:cs typeface="+mj-cs"/>
              </a:rPr>
              <a:t>เพื่อร่วมโครงการกองทุนแม่ของแผ่นดินปี  ๒๕๕๕</a:t>
            </a:r>
            <a:endParaRPr lang="th-TH" sz="2800" b="1" dirty="0">
              <a:solidFill>
                <a:srgbClr val="0000FF"/>
              </a:solidFill>
              <a:cs typeface="+mj-cs"/>
            </a:endParaRPr>
          </a:p>
        </p:txBody>
      </p:sp>
      <p:sp>
        <p:nvSpPr>
          <p:cNvPr id="9" name="ม้วนกระดาษแนวนอน 8"/>
          <p:cNvSpPr/>
          <p:nvPr/>
        </p:nvSpPr>
        <p:spPr>
          <a:xfrm>
            <a:off x="857250" y="4002111"/>
            <a:ext cx="1500188" cy="107156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สร้าง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3250" y="4002111"/>
            <a:ext cx="5286375" cy="107791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นำเอากระบวนการ  ๙  ขั้นตอน  เข้าดำเนินการเป็นชุมชน</a:t>
            </a:r>
            <a:r>
              <a:rPr lang="th-TH" sz="3200" b="1">
                <a:cs typeface="+mj-cs"/>
              </a:rPr>
              <a:t>เข้มแข็งปลอดภัยยา</a:t>
            </a:r>
            <a:r>
              <a:rPr lang="th-TH" sz="3200" b="1" dirty="0">
                <a:cs typeface="+mj-cs"/>
              </a:rPr>
              <a:t>เสพติด</a:t>
            </a:r>
          </a:p>
        </p:txBody>
      </p:sp>
      <p:sp>
        <p:nvSpPr>
          <p:cNvPr id="11" name="ม้วนกระดาษแนวนอน 10"/>
          <p:cNvSpPr/>
          <p:nvPr/>
        </p:nvSpPr>
        <p:spPr>
          <a:xfrm>
            <a:off x="857250" y="5430861"/>
            <a:ext cx="1500188" cy="1071563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เสริม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3250" y="5287986"/>
            <a:ext cx="5286375" cy="1570038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ก่อตั้งกองทุน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และปรับปรุงสถาน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ที่รอรับผู้มาศึกษา  แลกเปลี่ยนเรียนรู้  ดูงานชุมชนเข้มแข็ง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093" y="191136"/>
            <a:ext cx="6942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กรอบแนวคิดการขยายหมู่บ้าน/ชุมชนกองทุนแม่ของแผ่นดิน ปี ๒๕๕๕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animBg="1"/>
      <p:bldP spid="9" grpId="0" build="allAtOnce" animBg="1"/>
      <p:bldP spid="10" grpId="0" build="allAtOnce" animBg="1"/>
      <p:bldP spid="11" grpId="0" build="allAtOnce" animBg="1"/>
      <p:bldP spid="12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หัวใจ 12"/>
          <p:cNvSpPr/>
          <p:nvPr/>
        </p:nvSpPr>
        <p:spPr>
          <a:xfrm>
            <a:off x="928688" y="5357835"/>
            <a:ext cx="1428750" cy="1357313"/>
          </a:xfrm>
          <a:prstGeom prst="hear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2" name="หัวใจ 11"/>
          <p:cNvSpPr/>
          <p:nvPr/>
        </p:nvSpPr>
        <p:spPr>
          <a:xfrm>
            <a:off x="928688" y="4071960"/>
            <a:ext cx="1428750" cy="1357313"/>
          </a:xfrm>
          <a:prstGeom prst="hear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1" name="หัวใจ 10"/>
          <p:cNvSpPr/>
          <p:nvPr/>
        </p:nvSpPr>
        <p:spPr>
          <a:xfrm>
            <a:off x="928688" y="2786085"/>
            <a:ext cx="1428750" cy="1357313"/>
          </a:xfrm>
          <a:prstGeom prst="hear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4" name="ม้วนกระดาษแนวนอน 3"/>
          <p:cNvSpPr/>
          <p:nvPr/>
        </p:nvSpPr>
        <p:spPr>
          <a:xfrm>
            <a:off x="857250" y="2857523"/>
            <a:ext cx="1500188" cy="1071562"/>
          </a:xfrm>
          <a:prstGeom prst="horizontalScroll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 smtClean="0">
                <a:cs typeface="+mj-cs"/>
              </a:rPr>
              <a:t>......แห่ง</a:t>
            </a:r>
            <a:endParaRPr lang="th-TH" sz="3200" b="1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50" y="2857523"/>
            <a:ext cx="5286375" cy="1077912"/>
          </a:xfrm>
          <a:prstGeom prst="rect">
            <a:avLst/>
          </a:prstGeom>
          <a:solidFill>
            <a:srgbClr val="FFD9FF"/>
          </a:solidFill>
          <a:ln>
            <a:solidFill>
              <a:srgbClr val="FF99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มีความสามัคคีสมานฉันท์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มีการบูร</a:t>
            </a:r>
            <a:r>
              <a:rPr lang="th-TH" sz="3200" b="1" dirty="0" err="1">
                <a:cs typeface="+mj-cs"/>
              </a:rPr>
              <a:t>ณา</a:t>
            </a:r>
            <a:r>
              <a:rPr lang="th-TH" sz="3200" b="1" dirty="0">
                <a:cs typeface="+mj-cs"/>
              </a:rPr>
              <a:t>การเศรษฐกิจพอเพียงอย่างยั่งยืน</a:t>
            </a:r>
          </a:p>
        </p:txBody>
      </p:sp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57188" y="1214422"/>
            <a:ext cx="8429625" cy="11430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900" b="1" dirty="0" smtClean="0">
                <a:solidFill>
                  <a:schemeClr val="tx1"/>
                </a:solidFill>
                <a:cs typeface="+mj-cs"/>
              </a:rPr>
              <a:t>มหกรรมหมู่บ้านกองทุนแม่ของแผ่นดิน</a:t>
            </a:r>
            <a:endParaRPr lang="th-TH" sz="3200" b="1" dirty="0">
              <a:solidFill>
                <a:srgbClr val="0000FF"/>
              </a:solidFill>
              <a:cs typeface="+mj-cs"/>
            </a:endParaRPr>
          </a:p>
        </p:txBody>
      </p:sp>
      <p:sp>
        <p:nvSpPr>
          <p:cNvPr id="7" name="ม้วนกระดาษแนวนอน 6"/>
          <p:cNvSpPr/>
          <p:nvPr/>
        </p:nvSpPr>
        <p:spPr>
          <a:xfrm>
            <a:off x="857250" y="4143398"/>
            <a:ext cx="1500188" cy="1071562"/>
          </a:xfrm>
          <a:prstGeom prst="horizontalScroll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 smtClean="0">
                <a:cs typeface="+mj-cs"/>
              </a:rPr>
              <a:t>......แห่ง</a:t>
            </a:r>
            <a:endParaRPr lang="th-TH" sz="3200" b="1" dirty="0"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3250" y="4143398"/>
            <a:ext cx="5286375" cy="1077912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เอาชนะ</a:t>
            </a:r>
            <a:r>
              <a:rPr lang="th-TH" sz="3200" b="1" dirty="0" err="1">
                <a:cs typeface="+mj-cs"/>
              </a:rPr>
              <a:t>ยาเสพติด</a:t>
            </a:r>
            <a:r>
              <a:rPr lang="th-TH" sz="3200" b="1" dirty="0">
                <a:cs typeface="+mj-cs"/>
              </a:rPr>
              <a:t>ด้วยสันติวิธี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พร้อมเป็นหมู่บ้านพัฒนาทุก ๆ ด้าน</a:t>
            </a:r>
          </a:p>
        </p:txBody>
      </p:sp>
      <p:sp>
        <p:nvSpPr>
          <p:cNvPr id="9" name="ม้วนกระดาษแนวนอน 8"/>
          <p:cNvSpPr/>
          <p:nvPr/>
        </p:nvSpPr>
        <p:spPr>
          <a:xfrm>
            <a:off x="857250" y="5429273"/>
            <a:ext cx="1500188" cy="1071562"/>
          </a:xfrm>
          <a:prstGeom prst="horizontalScroll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 smtClean="0">
                <a:cs typeface="+mj-cs"/>
              </a:rPr>
              <a:t>.....แห่ง</a:t>
            </a:r>
            <a:endParaRPr lang="th-TH" sz="3200" b="1" dirty="0"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3250" y="5429273"/>
            <a:ext cx="5286375" cy="1077912"/>
          </a:xfrm>
          <a:prstGeom prst="rect">
            <a:avLst/>
          </a:prstGeom>
          <a:solidFill>
            <a:srgbClr val="99FFCC"/>
          </a:solidFill>
          <a:ln>
            <a:solidFill>
              <a:srgbClr val="99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มีกองทุน</a:t>
            </a:r>
            <a:r>
              <a:rPr lang="th-TH" sz="3200" b="1" dirty="0" err="1">
                <a:cs typeface="+mj-cs"/>
              </a:rPr>
              <a:t>ยาเสพติด</a:t>
            </a:r>
            <a:endParaRPr lang="th-TH" sz="3200" b="1" dirty="0"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cs typeface="+mj-cs"/>
              </a:rPr>
              <a:t>มีความพร้อมรับผู้มาศึกษาดูงาน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093" y="191136"/>
            <a:ext cx="85924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หมู่บ้าน/ชุมชนกองทุนแม่ของแผ่นดินเฉลิมพระเกียรติ ๘๐ พรรษา  มหาราชินี ปี  ๒๕๕๕</a:t>
            </a:r>
          </a:p>
          <a:p>
            <a:r>
              <a:rPr lang="th-TH" b="1" dirty="0" smtClean="0"/>
              <a:t>ระหว่างเดือนมีนาคม – ธันวาคม ๒๕๕๕</a:t>
            </a:r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8" grpId="0" animBg="1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</TotalTime>
  <Words>505</Words>
  <Application>Microsoft Office PowerPoint</Application>
  <PresentationFormat>On-screen Show (4:3)</PresentationFormat>
  <Paragraphs>72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ชุดรูปแบบของ Office</vt:lpstr>
      <vt:lpstr>ทิศทางการสร้างความสมานฉันท์</vt:lpstr>
      <vt:lpstr>หมู่บ้านกองทุนแม่ของแผ่นดินปี ๒๕๕๓</vt:lpstr>
      <vt:lpstr>หมู่บ้านกองทุนแม่ของแผ่นดินปี ๒๕๔๗ - ๒๕๕๒ </vt:lpstr>
      <vt:lpstr>หมู่บ้านกองทุนแม่ของแผ่นดินปี ๒๕๔๗ - ๒๕๕๒ ส่วนที่ไม่ถูกจับคู่</vt:lpstr>
      <vt:lpstr>เตรียมหมู่บ้านใหม่ (๒๐ - ๕๐  แห่ง) เพื่อร่วมโครงการกองทุนแม่ของแผ่นดินปี  ๒๕๕๕</vt:lpstr>
      <vt:lpstr>มหกรรมหมู่บ้านกองทุนแม่ของแผ่นดิน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ทิศทางการสร้างความสมานฉันท์</dc:title>
  <dc:creator>Corporate Edition</dc:creator>
  <cp:lastModifiedBy>ONCB</cp:lastModifiedBy>
  <cp:revision>33</cp:revision>
  <dcterms:created xsi:type="dcterms:W3CDTF">2012-05-12T11:57:32Z</dcterms:created>
  <dcterms:modified xsi:type="dcterms:W3CDTF">2012-05-30T18:37:07Z</dcterms:modified>
</cp:coreProperties>
</file>