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8.xml" ContentType="application/vnd.openxmlformats-officedocument.presentationml.slideMaster+xml"/>
  <Override PartName="/ppt/diagrams/layout1.xml" ContentType="application/vnd.openxmlformats-officedocument.drawingml.diagram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9" r:id="rId6"/>
    <p:sldMasterId id="2147483721" r:id="rId7"/>
    <p:sldMasterId id="2147483733" r:id="rId8"/>
  </p:sldMasterIdLst>
  <p:notesMasterIdLst>
    <p:notesMasterId r:id="rId49"/>
  </p:notesMasterIdLst>
  <p:handoutMasterIdLst>
    <p:handoutMasterId r:id="rId50"/>
  </p:handoutMasterIdLst>
  <p:sldIdLst>
    <p:sldId id="258" r:id="rId9"/>
    <p:sldId id="256" r:id="rId10"/>
    <p:sldId id="257" r:id="rId11"/>
    <p:sldId id="259" r:id="rId12"/>
    <p:sldId id="264" r:id="rId13"/>
    <p:sldId id="262" r:id="rId14"/>
    <p:sldId id="263" r:id="rId15"/>
    <p:sldId id="265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1" r:id="rId30"/>
    <p:sldId id="282" r:id="rId31"/>
    <p:sldId id="301" r:id="rId32"/>
    <p:sldId id="284" r:id="rId33"/>
    <p:sldId id="285" r:id="rId34"/>
    <p:sldId id="286" r:id="rId35"/>
    <p:sldId id="287" r:id="rId36"/>
    <p:sldId id="288" r:id="rId37"/>
    <p:sldId id="292" r:id="rId38"/>
    <p:sldId id="293" r:id="rId39"/>
    <p:sldId id="290" r:id="rId40"/>
    <p:sldId id="291" r:id="rId41"/>
    <p:sldId id="294" r:id="rId42"/>
    <p:sldId id="295" r:id="rId43"/>
    <p:sldId id="296" r:id="rId44"/>
    <p:sldId id="297" r:id="rId45"/>
    <p:sldId id="299" r:id="rId46"/>
    <p:sldId id="298" r:id="rId47"/>
    <p:sldId id="300" r:id="rId48"/>
  </p:sldIdLst>
  <p:sldSz cx="9144000" cy="6858000" type="screen4x3"/>
  <p:notesSz cx="6797675" cy="9928225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993300"/>
    <a:srgbClr val="66FF99"/>
    <a:srgbClr val="00FF00"/>
    <a:srgbClr val="333300"/>
    <a:srgbClr val="FF6600"/>
    <a:srgbClr val="9900CC"/>
    <a:srgbClr val="660066"/>
    <a:srgbClr val="0000CC"/>
    <a:srgbClr val="CC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7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8" Type="http://schemas.openxmlformats.org/officeDocument/2006/relationships/slideMaster" Target="slideMasters/slideMaster8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0A3512-263C-4A72-8881-C50B0692D3A6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</dgm:pt>
    <dgm:pt modelId="{1341E979-0112-47CE-8063-5F558CBFB790}">
      <dgm:prSet phldrT="[Text]" custT="1"/>
      <dgm:spPr>
        <a:solidFill>
          <a:srgbClr val="A50021"/>
        </a:solidFill>
      </dgm:spPr>
      <dgm:t>
        <a:bodyPr/>
        <a:lstStyle/>
        <a:p>
          <a:pPr algn="ctr"/>
          <a:r>
            <a:rPr lang="th-TH" sz="3200" b="1" dirty="0" smtClean="0">
              <a:solidFill>
                <a:srgbClr val="FFFF00"/>
              </a:solidFill>
            </a:rPr>
            <a:t>หมู่บ้านศูนย์เรียนรู้ ศก.พอเพียง กองทุนแม่ของแผ่นดิน 1 แห่ง </a:t>
          </a:r>
          <a:r>
            <a:rPr lang="en-US" sz="3200" b="1" dirty="0" smtClean="0">
              <a:solidFill>
                <a:srgbClr val="FFFF00"/>
              </a:solidFill>
            </a:rPr>
            <a:t>:</a:t>
          </a:r>
          <a:r>
            <a:rPr lang="th-TH" sz="3200" b="1" dirty="0" smtClean="0">
              <a:solidFill>
                <a:srgbClr val="FFFF00"/>
              </a:solidFill>
            </a:rPr>
            <a:t> 1 จว.</a:t>
          </a:r>
          <a:endParaRPr lang="th-TH" sz="3200" b="1" dirty="0">
            <a:solidFill>
              <a:srgbClr val="FFFF00"/>
            </a:solidFill>
          </a:endParaRPr>
        </a:p>
      </dgm:t>
    </dgm:pt>
    <dgm:pt modelId="{8956AEEE-516D-49CC-85F3-AAF808940208}" type="parTrans" cxnId="{238BB664-84F5-42B5-B8A7-6FEB5006B8A0}">
      <dgm:prSet/>
      <dgm:spPr/>
      <dgm:t>
        <a:bodyPr/>
        <a:lstStyle/>
        <a:p>
          <a:endParaRPr lang="th-TH"/>
        </a:p>
      </dgm:t>
    </dgm:pt>
    <dgm:pt modelId="{B3B70346-48CA-412A-BC6F-7F4B898304E3}" type="sibTrans" cxnId="{238BB664-84F5-42B5-B8A7-6FEB5006B8A0}">
      <dgm:prSet/>
      <dgm:spPr/>
      <dgm:t>
        <a:bodyPr/>
        <a:lstStyle/>
        <a:p>
          <a:endParaRPr lang="th-TH"/>
        </a:p>
      </dgm:t>
    </dgm:pt>
    <dgm:pt modelId="{6C1D3ABF-49A0-42D3-9E99-672280FA7960}">
      <dgm:prSet phldrT="[Text]" custT="1"/>
      <dgm:spPr>
        <a:solidFill>
          <a:srgbClr val="FF6600"/>
        </a:solidFill>
        <a:ln w="57150">
          <a:solidFill>
            <a:srgbClr val="FFFF00"/>
          </a:solidFill>
        </a:ln>
      </dgm:spPr>
      <dgm:t>
        <a:bodyPr/>
        <a:lstStyle/>
        <a:p>
          <a:pPr algn="ctr"/>
          <a:r>
            <a:rPr lang="th-TH" sz="3200" b="1" dirty="0" smtClean="0">
              <a:solidFill>
                <a:srgbClr val="FFFF00"/>
              </a:solidFill>
            </a:rPr>
            <a:t>หมู่บ้านศูนย์เรียนรู้ </a:t>
          </a:r>
        </a:p>
        <a:p>
          <a:pPr algn="ctr"/>
          <a:r>
            <a:rPr lang="th-TH" sz="3200" b="1" dirty="0" smtClean="0">
              <a:solidFill>
                <a:srgbClr val="FFFF00"/>
              </a:solidFill>
            </a:rPr>
            <a:t>1 อ.</a:t>
          </a:r>
          <a:r>
            <a:rPr lang="en-US" sz="3200" b="1" dirty="0" smtClean="0">
              <a:solidFill>
                <a:srgbClr val="FFFF00"/>
              </a:solidFill>
            </a:rPr>
            <a:t>:</a:t>
          </a:r>
          <a:r>
            <a:rPr lang="th-TH" sz="3200" b="1" dirty="0" smtClean="0">
              <a:solidFill>
                <a:srgbClr val="FFFF00"/>
              </a:solidFill>
            </a:rPr>
            <a:t> 1 ศูนยฯ</a:t>
          </a:r>
          <a:endParaRPr lang="th-TH" sz="3200" b="1" dirty="0">
            <a:solidFill>
              <a:srgbClr val="FFFF00"/>
            </a:solidFill>
          </a:endParaRPr>
        </a:p>
      </dgm:t>
    </dgm:pt>
    <dgm:pt modelId="{D0E4F184-3F50-44E1-8B5C-9170DBC8E725}" type="parTrans" cxnId="{C6BF80DE-CA0A-4303-88DC-1E302EB4DDDA}">
      <dgm:prSet/>
      <dgm:spPr/>
      <dgm:t>
        <a:bodyPr/>
        <a:lstStyle/>
        <a:p>
          <a:endParaRPr lang="th-TH"/>
        </a:p>
      </dgm:t>
    </dgm:pt>
    <dgm:pt modelId="{3BFCD4AE-20D4-42EF-A8F0-953C868B1719}" type="sibTrans" cxnId="{C6BF80DE-CA0A-4303-88DC-1E302EB4DDDA}">
      <dgm:prSet/>
      <dgm:spPr/>
      <dgm:t>
        <a:bodyPr/>
        <a:lstStyle/>
        <a:p>
          <a:endParaRPr lang="th-TH"/>
        </a:p>
      </dgm:t>
    </dgm:pt>
    <dgm:pt modelId="{C8EC194E-D98E-46E0-A72E-6B7399D69581}">
      <dgm:prSet phldrT="[Text]" custT="1"/>
      <dgm:spPr>
        <a:solidFill>
          <a:srgbClr val="333300"/>
        </a:solidFill>
        <a:ln w="57150">
          <a:solidFill>
            <a:srgbClr val="FFFF00"/>
          </a:solidFill>
        </a:ln>
      </dgm:spPr>
      <dgm:t>
        <a:bodyPr/>
        <a:lstStyle/>
        <a:p>
          <a:pPr algn="ctr"/>
          <a:r>
            <a:rPr lang="th-TH" sz="3600" b="1" dirty="0" smtClean="0">
              <a:solidFill>
                <a:srgbClr val="FFFF00"/>
              </a:solidFill>
            </a:rPr>
            <a:t>หมู่บ้านกองทุนแม่</a:t>
          </a:r>
          <a:endParaRPr lang="th-TH" sz="3600" b="1" dirty="0">
            <a:solidFill>
              <a:srgbClr val="FFFF00"/>
            </a:solidFill>
          </a:endParaRPr>
        </a:p>
      </dgm:t>
    </dgm:pt>
    <dgm:pt modelId="{BC7496E9-E1E7-4333-A9BB-CD27C9652826}" type="parTrans" cxnId="{CADB35E7-5090-4FF0-BE54-6D256F452A3D}">
      <dgm:prSet/>
      <dgm:spPr/>
      <dgm:t>
        <a:bodyPr/>
        <a:lstStyle/>
        <a:p>
          <a:endParaRPr lang="th-TH"/>
        </a:p>
      </dgm:t>
    </dgm:pt>
    <dgm:pt modelId="{8155DAF5-E573-4BC6-92E8-A1D413AFFF7F}" type="sibTrans" cxnId="{CADB35E7-5090-4FF0-BE54-6D256F452A3D}">
      <dgm:prSet/>
      <dgm:spPr/>
      <dgm:t>
        <a:bodyPr/>
        <a:lstStyle/>
        <a:p>
          <a:endParaRPr lang="th-TH"/>
        </a:p>
      </dgm:t>
    </dgm:pt>
    <dgm:pt modelId="{474354FC-CF92-44D2-B627-4329DB2512FF}">
      <dgm:prSet custT="1"/>
      <dgm:spPr>
        <a:solidFill>
          <a:srgbClr val="92D050"/>
        </a:solidFill>
        <a:ln w="57150">
          <a:solidFill>
            <a:srgbClr val="FFFF00"/>
          </a:solidFill>
        </a:ln>
      </dgm:spPr>
      <dgm:t>
        <a:bodyPr/>
        <a:lstStyle/>
        <a:p>
          <a:pPr algn="ctr"/>
          <a:r>
            <a:rPr lang="th-TH" sz="3600" b="1" dirty="0" smtClean="0">
              <a:solidFill>
                <a:srgbClr val="C00000"/>
              </a:solidFill>
            </a:rPr>
            <a:t>หมู่บ้านทั้งหมด</a:t>
          </a:r>
          <a:endParaRPr lang="th-TH" sz="3600" b="1" dirty="0">
            <a:solidFill>
              <a:srgbClr val="C00000"/>
            </a:solidFill>
          </a:endParaRPr>
        </a:p>
      </dgm:t>
    </dgm:pt>
    <dgm:pt modelId="{E8389FDA-4512-4E3A-87C1-088229F40E1D}" type="parTrans" cxnId="{D40FD25F-88BC-42E1-B0A9-BF9B535D6C8E}">
      <dgm:prSet/>
      <dgm:spPr/>
      <dgm:t>
        <a:bodyPr/>
        <a:lstStyle/>
        <a:p>
          <a:endParaRPr lang="th-TH"/>
        </a:p>
      </dgm:t>
    </dgm:pt>
    <dgm:pt modelId="{181FE504-3982-4481-BA91-07D54BD5C260}" type="sibTrans" cxnId="{D40FD25F-88BC-42E1-B0A9-BF9B535D6C8E}">
      <dgm:prSet/>
      <dgm:spPr/>
      <dgm:t>
        <a:bodyPr/>
        <a:lstStyle/>
        <a:p>
          <a:endParaRPr lang="th-TH"/>
        </a:p>
      </dgm:t>
    </dgm:pt>
    <dgm:pt modelId="{17C88F98-641F-4E5B-9A19-A4C7C8A7E8D5}" type="pres">
      <dgm:prSet presAssocID="{210A3512-263C-4A72-8881-C50B0692D3A6}" presName="composite" presStyleCnt="0">
        <dgm:presLayoutVars>
          <dgm:chMax val="5"/>
          <dgm:dir/>
          <dgm:resizeHandles val="exact"/>
        </dgm:presLayoutVars>
      </dgm:prSet>
      <dgm:spPr/>
    </dgm:pt>
    <dgm:pt modelId="{A31477FE-E805-4833-8D46-728AD6EF7FFE}" type="pres">
      <dgm:prSet presAssocID="{1341E979-0112-47CE-8063-5F558CBFB790}" presName="circle1" presStyleLbl="lnNode1" presStyleIdx="0" presStyleCnt="4"/>
      <dgm:spPr>
        <a:solidFill>
          <a:srgbClr val="A50021"/>
        </a:solidFill>
        <a:ln w="38100">
          <a:solidFill>
            <a:srgbClr val="C00000"/>
          </a:solidFill>
        </a:ln>
      </dgm:spPr>
    </dgm:pt>
    <dgm:pt modelId="{A55AD1EE-BE43-4E92-B4AD-76B101A754FE}" type="pres">
      <dgm:prSet presAssocID="{1341E979-0112-47CE-8063-5F558CBFB790}" presName="text1" presStyleLbl="revTx" presStyleIdx="0" presStyleCnt="4" custScaleX="218360" custScaleY="132228" custLinFactY="200000" custLinFactNeighborX="6611" custLinFactNeighborY="20850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418BC7A-0D4D-4014-87C1-A86277F6A329}" type="pres">
      <dgm:prSet presAssocID="{1341E979-0112-47CE-8063-5F558CBFB790}" presName="line1" presStyleLbl="callout" presStyleIdx="0" presStyleCnt="8" custSzY="85622" custScaleX="131713" custLinFactX="-91239" custLinFactY="5385907" custLinFactNeighborX="-100000" custLinFactNeighborY="5400000"/>
      <dgm:spPr>
        <a:ln w="57150">
          <a:solidFill>
            <a:srgbClr val="FFFF00"/>
          </a:solidFill>
        </a:ln>
      </dgm:spPr>
    </dgm:pt>
    <dgm:pt modelId="{587DF5E9-2FCE-4E1C-BA33-78E66614B334}" type="pres">
      <dgm:prSet presAssocID="{1341E979-0112-47CE-8063-5F558CBFB790}" presName="d1" presStyleLbl="callout" presStyleIdx="1" presStyleCnt="8" custFlipVert="0" custFlipHor="1" custScaleX="50571" custScaleY="45092" custLinFactNeighborX="-23187" custLinFactNeighborY="69766"/>
      <dgm:spPr>
        <a:ln w="57150">
          <a:solidFill>
            <a:srgbClr val="FFFF00"/>
          </a:solidFill>
        </a:ln>
      </dgm:spPr>
    </dgm:pt>
    <dgm:pt modelId="{07DF9A4C-C8EF-491B-82A0-D9C7ACD42B26}" type="pres">
      <dgm:prSet presAssocID="{6C1D3ABF-49A0-42D3-9E99-672280FA7960}" presName="circle2" presStyleLbl="lnNode1" presStyleIdx="1" presStyleCnt="4"/>
      <dgm:spPr>
        <a:solidFill>
          <a:srgbClr val="FF6600"/>
        </a:solidFill>
        <a:ln w="38100">
          <a:solidFill>
            <a:srgbClr val="C00000"/>
          </a:solidFill>
        </a:ln>
      </dgm:spPr>
    </dgm:pt>
    <dgm:pt modelId="{1ACD5712-A8CF-459B-9E61-470A0F2B07C2}" type="pres">
      <dgm:prSet presAssocID="{6C1D3ABF-49A0-42D3-9E99-672280FA7960}" presName="text2" presStyleLbl="revTx" presStyleIdx="1" presStyleCnt="4" custScaleX="145857" custScaleY="151263" custLinFactNeighborX="36709" custLinFactNeighborY="8844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F67B2CA-FDCE-43A9-8A51-ED3FF43E3AE0}" type="pres">
      <dgm:prSet presAssocID="{6C1D3ABF-49A0-42D3-9E99-672280FA7960}" presName="line2" presStyleLbl="callout" presStyleIdx="2" presStyleCnt="8" custFlipVert="1" custSzY="45720" custLinFactX="3645" custLinFactY="700000" custLinFactNeighborX="100000" custLinFactNeighborY="778059"/>
      <dgm:spPr>
        <a:ln w="57150">
          <a:solidFill>
            <a:srgbClr val="FFFF00"/>
          </a:solidFill>
        </a:ln>
      </dgm:spPr>
    </dgm:pt>
    <dgm:pt modelId="{A497DCBB-0F3B-470A-B2D4-676070010ECE}" type="pres">
      <dgm:prSet presAssocID="{6C1D3ABF-49A0-42D3-9E99-672280FA7960}" presName="d2" presStyleLbl="callout" presStyleIdx="3" presStyleCnt="8" custScaleX="126407" custScaleY="51775" custLinFactNeighborX="18102" custLinFactNeighborY="1426"/>
      <dgm:spPr>
        <a:ln w="57150">
          <a:solidFill>
            <a:srgbClr val="FFFF00"/>
          </a:solidFill>
        </a:ln>
      </dgm:spPr>
    </dgm:pt>
    <dgm:pt modelId="{F49FED29-4E06-4B1D-AA7E-880928887F19}" type="pres">
      <dgm:prSet presAssocID="{C8EC194E-D98E-46E0-A72E-6B7399D69581}" presName="circle3" presStyleLbl="lnNode1" presStyleIdx="2" presStyleCnt="4"/>
      <dgm:spPr>
        <a:solidFill>
          <a:srgbClr val="333300"/>
        </a:solidFill>
        <a:ln w="38100">
          <a:solidFill>
            <a:srgbClr val="C00000"/>
          </a:solidFill>
        </a:ln>
      </dgm:spPr>
    </dgm:pt>
    <dgm:pt modelId="{8A892DD1-3385-4445-A90D-81A2E6C4213F}" type="pres">
      <dgm:prSet presAssocID="{C8EC194E-D98E-46E0-A72E-6B7399D69581}" presName="text3" presStyleLbl="revTx" presStyleIdx="2" presStyleCnt="4" custScaleX="154040" custScaleY="92919" custLinFactY="-79985" custLinFactNeighborX="21399" custLinFactNeighborY="-10000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63E1D6B-621C-4138-AB19-A71CD564746B}" type="pres">
      <dgm:prSet presAssocID="{C8EC194E-D98E-46E0-A72E-6B7399D69581}" presName="line3" presStyleLbl="callout" presStyleIdx="4" presStyleCnt="8" custLinFactY="-2168298" custLinFactNeighborX="-27646" custLinFactNeighborY="-2200000"/>
      <dgm:spPr>
        <a:ln w="57150">
          <a:solidFill>
            <a:srgbClr val="FFFF00"/>
          </a:solidFill>
        </a:ln>
      </dgm:spPr>
    </dgm:pt>
    <dgm:pt modelId="{32D778F1-F29D-4DB4-BDB0-BC53AB05825E}" type="pres">
      <dgm:prSet presAssocID="{C8EC194E-D98E-46E0-A72E-6B7399D69581}" presName="d3" presStyleLbl="callout" presStyleIdx="5" presStyleCnt="8" custScaleX="141605" custScaleY="83426" custLinFactY="-898" custLinFactNeighborX="-31196" custLinFactNeighborY="-100000"/>
      <dgm:spPr>
        <a:ln w="57150">
          <a:solidFill>
            <a:srgbClr val="FFFF00"/>
          </a:solidFill>
        </a:ln>
      </dgm:spPr>
    </dgm:pt>
    <dgm:pt modelId="{E4318677-025E-4EF3-8BC9-47CA847ED2C3}" type="pres">
      <dgm:prSet presAssocID="{474354FC-CF92-44D2-B627-4329DB2512FF}" presName="circle4" presStyleLbl="lnNode1" presStyleIdx="3" presStyleCnt="4" custScaleX="115961" custLinFactNeighborX="-9436" custLinFactNeighborY="-6514"/>
      <dgm:spPr>
        <a:ln w="57150">
          <a:solidFill>
            <a:srgbClr val="FF6600"/>
          </a:solidFill>
        </a:ln>
      </dgm:spPr>
    </dgm:pt>
    <dgm:pt modelId="{E8FCAF3F-FC1F-406E-9FCA-F2BD7AD9C769}" type="pres">
      <dgm:prSet presAssocID="{474354FC-CF92-44D2-B627-4329DB2512FF}" presName="text4" presStyleLbl="revTx" presStyleIdx="3" presStyleCnt="4" custScaleX="124829" custLinFactX="-98500" custLinFactY="-100000" custLinFactNeighborX="-100000" custLinFactNeighborY="-198651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525A10B-9453-4113-8FD2-AC8AA77D00CC}" type="pres">
      <dgm:prSet presAssocID="{474354FC-CF92-44D2-B627-4329DB2512FF}" presName="line4" presStyleLbl="callout" presStyleIdx="6" presStyleCnt="8" custFlipVert="1" custSzY="318007" custScaleX="180173" custLinFactX="-400000" custLinFactY="-3700000" custLinFactNeighborX="-424128" custLinFactNeighborY="-3747695"/>
      <dgm:spPr>
        <a:ln w="57150">
          <a:solidFill>
            <a:srgbClr val="FFFF00"/>
          </a:solidFill>
        </a:ln>
      </dgm:spPr>
    </dgm:pt>
    <dgm:pt modelId="{51A33540-FB85-4E19-AA2A-33CE085B7133}" type="pres">
      <dgm:prSet presAssocID="{474354FC-CF92-44D2-B627-4329DB2512FF}" presName="d4" presStyleLbl="callout" presStyleIdx="7" presStyleCnt="8" custFlipVert="1" custScaleX="88487" custScaleY="87656" custLinFactX="-169761" custLinFactY="-100000" custLinFactNeighborX="-200000" custLinFactNeighborY="-125086"/>
      <dgm:spPr>
        <a:ln w="57150">
          <a:solidFill>
            <a:srgbClr val="FFFF00"/>
          </a:solidFill>
        </a:ln>
      </dgm:spPr>
    </dgm:pt>
  </dgm:ptLst>
  <dgm:cxnLst>
    <dgm:cxn modelId="{D40FD25F-88BC-42E1-B0A9-BF9B535D6C8E}" srcId="{210A3512-263C-4A72-8881-C50B0692D3A6}" destId="{474354FC-CF92-44D2-B627-4329DB2512FF}" srcOrd="3" destOrd="0" parTransId="{E8389FDA-4512-4E3A-87C1-088229F40E1D}" sibTransId="{181FE504-3982-4481-BA91-07D54BD5C260}"/>
    <dgm:cxn modelId="{566BF455-1EAD-4561-88A3-BCCBF52E509D}" type="presOf" srcId="{474354FC-CF92-44D2-B627-4329DB2512FF}" destId="{E8FCAF3F-FC1F-406E-9FCA-F2BD7AD9C769}" srcOrd="0" destOrd="0" presId="urn:microsoft.com/office/officeart/2005/8/layout/target1"/>
    <dgm:cxn modelId="{CBC4D60D-BF0B-4005-94F5-3AB50AE76ED0}" type="presOf" srcId="{1341E979-0112-47CE-8063-5F558CBFB790}" destId="{A55AD1EE-BE43-4E92-B4AD-76B101A754FE}" srcOrd="0" destOrd="0" presId="urn:microsoft.com/office/officeart/2005/8/layout/target1"/>
    <dgm:cxn modelId="{93C22FCD-8270-4421-A5C8-F6CD6F9CBDC8}" type="presOf" srcId="{C8EC194E-D98E-46E0-A72E-6B7399D69581}" destId="{8A892DD1-3385-4445-A90D-81A2E6C4213F}" srcOrd="0" destOrd="0" presId="urn:microsoft.com/office/officeart/2005/8/layout/target1"/>
    <dgm:cxn modelId="{C6BF80DE-CA0A-4303-88DC-1E302EB4DDDA}" srcId="{210A3512-263C-4A72-8881-C50B0692D3A6}" destId="{6C1D3ABF-49A0-42D3-9E99-672280FA7960}" srcOrd="1" destOrd="0" parTransId="{D0E4F184-3F50-44E1-8B5C-9170DBC8E725}" sibTransId="{3BFCD4AE-20D4-42EF-A8F0-953C868B1719}"/>
    <dgm:cxn modelId="{238BB664-84F5-42B5-B8A7-6FEB5006B8A0}" srcId="{210A3512-263C-4A72-8881-C50B0692D3A6}" destId="{1341E979-0112-47CE-8063-5F558CBFB790}" srcOrd="0" destOrd="0" parTransId="{8956AEEE-516D-49CC-85F3-AAF808940208}" sibTransId="{B3B70346-48CA-412A-BC6F-7F4B898304E3}"/>
    <dgm:cxn modelId="{BCE5578C-AD4C-4896-AFFB-18D79C85FE4D}" type="presOf" srcId="{210A3512-263C-4A72-8881-C50B0692D3A6}" destId="{17C88F98-641F-4E5B-9A19-A4C7C8A7E8D5}" srcOrd="0" destOrd="0" presId="urn:microsoft.com/office/officeart/2005/8/layout/target1"/>
    <dgm:cxn modelId="{CADB35E7-5090-4FF0-BE54-6D256F452A3D}" srcId="{210A3512-263C-4A72-8881-C50B0692D3A6}" destId="{C8EC194E-D98E-46E0-A72E-6B7399D69581}" srcOrd="2" destOrd="0" parTransId="{BC7496E9-E1E7-4333-A9BB-CD27C9652826}" sibTransId="{8155DAF5-E573-4BC6-92E8-A1D413AFFF7F}"/>
    <dgm:cxn modelId="{6CEF7AC9-3103-4A53-BCCB-B8DADC311619}" type="presOf" srcId="{6C1D3ABF-49A0-42D3-9E99-672280FA7960}" destId="{1ACD5712-A8CF-459B-9E61-470A0F2B07C2}" srcOrd="0" destOrd="0" presId="urn:microsoft.com/office/officeart/2005/8/layout/target1"/>
    <dgm:cxn modelId="{A8DBE838-6454-4ACB-96F6-F28BD93C94D9}" type="presParOf" srcId="{17C88F98-641F-4E5B-9A19-A4C7C8A7E8D5}" destId="{A31477FE-E805-4833-8D46-728AD6EF7FFE}" srcOrd="0" destOrd="0" presId="urn:microsoft.com/office/officeart/2005/8/layout/target1"/>
    <dgm:cxn modelId="{6C179BE4-CB3B-4FE2-95CF-C66E246AE2F0}" type="presParOf" srcId="{17C88F98-641F-4E5B-9A19-A4C7C8A7E8D5}" destId="{A55AD1EE-BE43-4E92-B4AD-76B101A754FE}" srcOrd="1" destOrd="0" presId="urn:microsoft.com/office/officeart/2005/8/layout/target1"/>
    <dgm:cxn modelId="{0E345B02-CAA6-4ABA-A6C8-7B3A16EFA796}" type="presParOf" srcId="{17C88F98-641F-4E5B-9A19-A4C7C8A7E8D5}" destId="{D418BC7A-0D4D-4014-87C1-A86277F6A329}" srcOrd="2" destOrd="0" presId="urn:microsoft.com/office/officeart/2005/8/layout/target1"/>
    <dgm:cxn modelId="{497CE0B2-A3B3-476D-AA6D-81583A64062A}" type="presParOf" srcId="{17C88F98-641F-4E5B-9A19-A4C7C8A7E8D5}" destId="{587DF5E9-2FCE-4E1C-BA33-78E66614B334}" srcOrd="3" destOrd="0" presId="urn:microsoft.com/office/officeart/2005/8/layout/target1"/>
    <dgm:cxn modelId="{E062886A-FC3A-4AF4-A38A-4DACA4FBB65D}" type="presParOf" srcId="{17C88F98-641F-4E5B-9A19-A4C7C8A7E8D5}" destId="{07DF9A4C-C8EF-491B-82A0-D9C7ACD42B26}" srcOrd="4" destOrd="0" presId="urn:microsoft.com/office/officeart/2005/8/layout/target1"/>
    <dgm:cxn modelId="{076D90B5-C06E-49F4-9B9C-2ADA318E82FB}" type="presParOf" srcId="{17C88F98-641F-4E5B-9A19-A4C7C8A7E8D5}" destId="{1ACD5712-A8CF-459B-9E61-470A0F2B07C2}" srcOrd="5" destOrd="0" presId="urn:microsoft.com/office/officeart/2005/8/layout/target1"/>
    <dgm:cxn modelId="{1E3B8468-B945-46E1-B505-0C64030DA90A}" type="presParOf" srcId="{17C88F98-641F-4E5B-9A19-A4C7C8A7E8D5}" destId="{3F67B2CA-FDCE-43A9-8A51-ED3FF43E3AE0}" srcOrd="6" destOrd="0" presId="urn:microsoft.com/office/officeart/2005/8/layout/target1"/>
    <dgm:cxn modelId="{4428220B-1B55-4D1C-B5C4-D68AF087F642}" type="presParOf" srcId="{17C88F98-641F-4E5B-9A19-A4C7C8A7E8D5}" destId="{A497DCBB-0F3B-470A-B2D4-676070010ECE}" srcOrd="7" destOrd="0" presId="urn:microsoft.com/office/officeart/2005/8/layout/target1"/>
    <dgm:cxn modelId="{80728C73-5668-4093-8F7D-5CAD114994BA}" type="presParOf" srcId="{17C88F98-641F-4E5B-9A19-A4C7C8A7E8D5}" destId="{F49FED29-4E06-4B1D-AA7E-880928887F19}" srcOrd="8" destOrd="0" presId="urn:microsoft.com/office/officeart/2005/8/layout/target1"/>
    <dgm:cxn modelId="{2949503B-A027-472D-9DE8-58ADB641745D}" type="presParOf" srcId="{17C88F98-641F-4E5B-9A19-A4C7C8A7E8D5}" destId="{8A892DD1-3385-4445-A90D-81A2E6C4213F}" srcOrd="9" destOrd="0" presId="urn:microsoft.com/office/officeart/2005/8/layout/target1"/>
    <dgm:cxn modelId="{4DCE0B96-CFB1-45B5-8481-A4D913DEAD7E}" type="presParOf" srcId="{17C88F98-641F-4E5B-9A19-A4C7C8A7E8D5}" destId="{663E1D6B-621C-4138-AB19-A71CD564746B}" srcOrd="10" destOrd="0" presId="urn:microsoft.com/office/officeart/2005/8/layout/target1"/>
    <dgm:cxn modelId="{AEEB19E0-3B04-4FD7-A0BA-7C348352F813}" type="presParOf" srcId="{17C88F98-641F-4E5B-9A19-A4C7C8A7E8D5}" destId="{32D778F1-F29D-4DB4-BDB0-BC53AB05825E}" srcOrd="11" destOrd="0" presId="urn:microsoft.com/office/officeart/2005/8/layout/target1"/>
    <dgm:cxn modelId="{3CBD7D8F-4C11-4557-9859-970B397FA2C7}" type="presParOf" srcId="{17C88F98-641F-4E5B-9A19-A4C7C8A7E8D5}" destId="{E4318677-025E-4EF3-8BC9-47CA847ED2C3}" srcOrd="12" destOrd="0" presId="urn:microsoft.com/office/officeart/2005/8/layout/target1"/>
    <dgm:cxn modelId="{92E0E0D3-BE73-4249-8F51-59D1CD148176}" type="presParOf" srcId="{17C88F98-641F-4E5B-9A19-A4C7C8A7E8D5}" destId="{E8FCAF3F-FC1F-406E-9FCA-F2BD7AD9C769}" srcOrd="13" destOrd="0" presId="urn:microsoft.com/office/officeart/2005/8/layout/target1"/>
    <dgm:cxn modelId="{A70D5BB4-5948-4CB5-95BC-C2C5C3C4C043}" type="presParOf" srcId="{17C88F98-641F-4E5B-9A19-A4C7C8A7E8D5}" destId="{E525A10B-9453-4113-8FD2-AC8AA77D00CC}" srcOrd="14" destOrd="0" presId="urn:microsoft.com/office/officeart/2005/8/layout/target1"/>
    <dgm:cxn modelId="{A8712384-295F-4437-B482-9C45DF625E5D}" type="presParOf" srcId="{17C88F98-641F-4E5B-9A19-A4C7C8A7E8D5}" destId="{51A33540-FB85-4E19-AA2A-33CE085B7133}" srcOrd="15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7BB23-6A5E-4FB3-8D1E-2662D2DA9296}" type="datetimeFigureOut">
              <a:rPr lang="th-TH" smtClean="0"/>
              <a:pPr/>
              <a:t>11/06/55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E37458-02A3-4127-93F8-B82333476A8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40792992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20FD4A-6D89-439B-B749-FD7C3C975928}" type="datetimeFigureOut">
              <a:rPr lang="th-TH" smtClean="0"/>
              <a:pPr/>
              <a:t>11/06/55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E60FC8-BBE2-4D60-802D-A88EBA1E1B3D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219050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60FC8-BBE2-4D60-802D-A88EBA1E1B3D}" type="slidenum">
              <a:rPr lang="th-TH" smtClean="0"/>
              <a:pPr/>
              <a:t>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157923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49DDB-EAFB-4EE8-9EF7-D3B1AE1E080D}" type="datetimeFigureOut">
              <a:rPr lang="th-TH" smtClean="0"/>
              <a:pPr/>
              <a:t>11/06/55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8588-4516-47ED-AF38-FEE9EDD2C135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586585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49DDB-EAFB-4EE8-9EF7-D3B1AE1E080D}" type="datetimeFigureOut">
              <a:rPr lang="th-TH" smtClean="0"/>
              <a:pPr/>
              <a:t>11/06/55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8588-4516-47ED-AF38-FEE9EDD2C135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836225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49DDB-EAFB-4EE8-9EF7-D3B1AE1E080D}" type="datetimeFigureOut">
              <a:rPr lang="th-TH" smtClean="0"/>
              <a:pPr/>
              <a:t>11/06/55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8588-4516-47ED-AF38-FEE9EDD2C135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1219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7D668F-6E5E-4542-8555-0508EDD6D2E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1639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BA7D98-0C6E-4C58-A436-3DA75BD6693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80498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750DDE-7668-47CD-A52E-AD0B1AC611A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40691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F3AF1F-0463-4FDC-A027-A74D32BA233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02650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D81205-D51B-4DA4-8545-8510273D99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01639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76B9CF-A6A7-41A1-825D-DBA560BE3AC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80021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02AD00-1256-4186-B9AF-C0672D09DC1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91527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3C30EC-503B-4CAE-AE7D-BB406D92BE5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5023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49DDB-EAFB-4EE8-9EF7-D3B1AE1E080D}" type="datetimeFigureOut">
              <a:rPr lang="th-TH" smtClean="0"/>
              <a:pPr/>
              <a:t>11/06/55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8588-4516-47ED-AF38-FEE9EDD2C135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1792480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6410E3-FE21-49B1-AD21-2F75BD9F324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15798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CB02C5-2F22-4192-AA29-936218EB228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00934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63FA46-7E9C-4915-8BE3-C59940EA7F2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10482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C8F26D-86A6-4416-98E6-8FF7C0B4A0C2}" type="datetimeFigureOut">
              <a:rPr lang="th-TH" smtClean="0">
                <a:solidFill>
                  <a:srgbClr val="D6ECFF"/>
                </a:solidFill>
              </a:rPr>
              <a:pPr/>
              <a:t>11/06/55</a:t>
            </a:fld>
            <a:endParaRPr lang="th-TH">
              <a:solidFill>
                <a:srgbClr val="D6EC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>
              <a:solidFill>
                <a:srgbClr val="D6ECFF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FE244-0B1D-460B-A43F-E5189F8D4BEE}" type="slidenum">
              <a:rPr lang="th-TH" smtClean="0">
                <a:solidFill>
                  <a:srgbClr val="D6ECFF"/>
                </a:solidFill>
              </a:rPr>
              <a:pPr/>
              <a:t>‹#›</a:t>
            </a:fld>
            <a:endParaRPr lang="th-TH">
              <a:solidFill>
                <a:srgbClr val="D6ECFF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47682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C8F26D-86A6-4416-98E6-8FF7C0B4A0C2}" type="datetimeFigureOut">
              <a:rPr lang="th-TH" smtClean="0">
                <a:solidFill>
                  <a:srgbClr val="D6ECFF"/>
                </a:solidFill>
              </a:rPr>
              <a:pPr/>
              <a:t>11/06/55</a:t>
            </a:fld>
            <a:endParaRPr lang="th-TH">
              <a:solidFill>
                <a:srgbClr val="D6EC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>
              <a:solidFill>
                <a:srgbClr val="D6EC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FE244-0B1D-460B-A43F-E5189F8D4BEE}" type="slidenum">
              <a:rPr lang="th-TH" smtClean="0">
                <a:solidFill>
                  <a:srgbClr val="D6ECFF"/>
                </a:solidFill>
              </a:rPr>
              <a:pPr/>
              <a:t>‹#›</a:t>
            </a:fld>
            <a:endParaRPr lang="th-TH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93923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C8F26D-86A6-4416-98E6-8FF7C0B4A0C2}" type="datetimeFigureOut">
              <a:rPr lang="th-TH" smtClean="0">
                <a:solidFill>
                  <a:srgbClr val="D6ECFF"/>
                </a:solidFill>
              </a:rPr>
              <a:pPr/>
              <a:t>11/06/55</a:t>
            </a:fld>
            <a:endParaRPr lang="th-TH">
              <a:solidFill>
                <a:srgbClr val="D6EC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>
              <a:solidFill>
                <a:srgbClr val="D6EC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FE244-0B1D-460B-A43F-E5189F8D4BEE}" type="slidenum">
              <a:rPr lang="th-TH" smtClean="0">
                <a:solidFill>
                  <a:srgbClr val="D6ECFF"/>
                </a:solidFill>
              </a:rPr>
              <a:pPr/>
              <a:t>‹#›</a:t>
            </a:fld>
            <a:endParaRPr lang="th-TH">
              <a:solidFill>
                <a:srgbClr val="D6EC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28959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C8F26D-86A6-4416-98E6-8FF7C0B4A0C2}" type="datetimeFigureOut">
              <a:rPr lang="th-TH" smtClean="0">
                <a:solidFill>
                  <a:srgbClr val="D6ECFF"/>
                </a:solidFill>
              </a:rPr>
              <a:pPr/>
              <a:t>11/06/55</a:t>
            </a:fld>
            <a:endParaRPr lang="th-TH">
              <a:solidFill>
                <a:srgbClr val="D6EC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>
              <a:solidFill>
                <a:srgbClr val="D6EC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FE244-0B1D-460B-A43F-E5189F8D4BEE}" type="slidenum">
              <a:rPr lang="th-TH" smtClean="0">
                <a:solidFill>
                  <a:srgbClr val="D6ECFF"/>
                </a:solidFill>
              </a:rPr>
              <a:pPr/>
              <a:t>‹#›</a:t>
            </a:fld>
            <a:endParaRPr lang="th-TH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3751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C8F26D-86A6-4416-98E6-8FF7C0B4A0C2}" type="datetimeFigureOut">
              <a:rPr lang="th-TH" smtClean="0">
                <a:solidFill>
                  <a:srgbClr val="D6ECFF"/>
                </a:solidFill>
              </a:rPr>
              <a:pPr/>
              <a:t>11/06/55</a:t>
            </a:fld>
            <a:endParaRPr lang="th-TH">
              <a:solidFill>
                <a:srgbClr val="D6EC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>
              <a:solidFill>
                <a:srgbClr val="D6EC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FE244-0B1D-460B-A43F-E5189F8D4BEE}" type="slidenum">
              <a:rPr lang="th-TH" smtClean="0">
                <a:solidFill>
                  <a:srgbClr val="D6ECFF"/>
                </a:solidFill>
              </a:rPr>
              <a:pPr/>
              <a:t>‹#›</a:t>
            </a:fld>
            <a:endParaRPr lang="th-TH">
              <a:solidFill>
                <a:srgbClr val="D6EC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42029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C8F26D-86A6-4416-98E6-8FF7C0B4A0C2}" type="datetimeFigureOut">
              <a:rPr lang="th-TH" smtClean="0">
                <a:solidFill>
                  <a:srgbClr val="D6ECFF"/>
                </a:solidFill>
              </a:rPr>
              <a:pPr/>
              <a:t>11/06/55</a:t>
            </a:fld>
            <a:endParaRPr lang="th-TH">
              <a:solidFill>
                <a:srgbClr val="D6EC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>
              <a:solidFill>
                <a:srgbClr val="D6EC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FE244-0B1D-460B-A43F-E5189F8D4BEE}" type="slidenum">
              <a:rPr lang="th-TH" smtClean="0">
                <a:solidFill>
                  <a:srgbClr val="D6ECFF"/>
                </a:solidFill>
              </a:rPr>
              <a:pPr/>
              <a:t>‹#›</a:t>
            </a:fld>
            <a:endParaRPr lang="th-TH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8114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C8F26D-86A6-4416-98E6-8FF7C0B4A0C2}" type="datetimeFigureOut">
              <a:rPr lang="th-TH" smtClean="0">
                <a:solidFill>
                  <a:srgbClr val="D6ECFF"/>
                </a:solidFill>
              </a:rPr>
              <a:pPr/>
              <a:t>11/06/55</a:t>
            </a:fld>
            <a:endParaRPr lang="th-TH">
              <a:solidFill>
                <a:srgbClr val="D6EC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>
              <a:solidFill>
                <a:srgbClr val="D6EC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FE244-0B1D-460B-A43F-E5189F8D4BEE}" type="slidenum">
              <a:rPr lang="th-TH" smtClean="0">
                <a:solidFill>
                  <a:srgbClr val="D6ECFF"/>
                </a:solidFill>
              </a:rPr>
              <a:pPr/>
              <a:t>‹#›</a:t>
            </a:fld>
            <a:endParaRPr lang="th-TH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6175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49DDB-EAFB-4EE8-9EF7-D3B1AE1E080D}" type="datetimeFigureOut">
              <a:rPr lang="th-TH" smtClean="0"/>
              <a:pPr/>
              <a:t>11/06/55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8588-4516-47ED-AF38-FEE9EDD2C135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5331196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C8F26D-86A6-4416-98E6-8FF7C0B4A0C2}" type="datetimeFigureOut">
              <a:rPr lang="th-TH" smtClean="0">
                <a:solidFill>
                  <a:srgbClr val="D6ECFF"/>
                </a:solidFill>
              </a:rPr>
              <a:pPr/>
              <a:t>11/06/55</a:t>
            </a:fld>
            <a:endParaRPr lang="th-TH">
              <a:solidFill>
                <a:srgbClr val="D6EC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>
              <a:solidFill>
                <a:srgbClr val="D6EC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FE244-0B1D-460B-A43F-E5189F8D4BEE}" type="slidenum">
              <a:rPr lang="th-TH" smtClean="0">
                <a:solidFill>
                  <a:srgbClr val="D6ECFF"/>
                </a:solidFill>
              </a:rPr>
              <a:pPr/>
              <a:t>‹#›</a:t>
            </a:fld>
            <a:endParaRPr lang="th-TH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34254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4EC8F26D-86A6-4416-98E6-8FF7C0B4A0C2}" type="datetimeFigureOut">
              <a:rPr lang="th-TH" smtClean="0">
                <a:solidFill>
                  <a:srgbClr val="D6ECFF"/>
                </a:solidFill>
              </a:rPr>
              <a:pPr/>
              <a:t>11/06/55</a:t>
            </a:fld>
            <a:endParaRPr lang="th-TH">
              <a:solidFill>
                <a:srgbClr val="D6EC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th-TH">
              <a:solidFill>
                <a:srgbClr val="D6EC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6FBFE244-0B1D-460B-A43F-E5189F8D4BEE}" type="slidenum">
              <a:rPr lang="th-TH" smtClean="0">
                <a:solidFill>
                  <a:srgbClr val="D6ECFF"/>
                </a:solidFill>
              </a:rPr>
              <a:pPr/>
              <a:t>‹#›</a:t>
            </a:fld>
            <a:endParaRPr lang="th-TH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52219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C8F26D-86A6-4416-98E6-8FF7C0B4A0C2}" type="datetimeFigureOut">
              <a:rPr lang="th-TH" smtClean="0">
                <a:solidFill>
                  <a:srgbClr val="D6ECFF"/>
                </a:solidFill>
              </a:rPr>
              <a:pPr/>
              <a:t>11/06/55</a:t>
            </a:fld>
            <a:endParaRPr lang="th-TH">
              <a:solidFill>
                <a:srgbClr val="D6EC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>
              <a:solidFill>
                <a:srgbClr val="D6EC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FE244-0B1D-460B-A43F-E5189F8D4BEE}" type="slidenum">
              <a:rPr lang="th-TH" smtClean="0">
                <a:solidFill>
                  <a:srgbClr val="D6ECFF"/>
                </a:solidFill>
              </a:rPr>
              <a:pPr/>
              <a:t>‹#›</a:t>
            </a:fld>
            <a:endParaRPr lang="th-TH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3744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C8F26D-86A6-4416-98E6-8FF7C0B4A0C2}" type="datetimeFigureOut">
              <a:rPr lang="th-TH" smtClean="0">
                <a:solidFill>
                  <a:srgbClr val="D6ECFF"/>
                </a:solidFill>
              </a:rPr>
              <a:pPr/>
              <a:t>11/06/55</a:t>
            </a:fld>
            <a:endParaRPr lang="th-TH">
              <a:solidFill>
                <a:srgbClr val="D6EC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>
              <a:solidFill>
                <a:srgbClr val="D6EC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FE244-0B1D-460B-A43F-E5189F8D4BEE}" type="slidenum">
              <a:rPr lang="th-TH" smtClean="0">
                <a:solidFill>
                  <a:srgbClr val="D6ECFF"/>
                </a:solidFill>
              </a:rPr>
              <a:pPr/>
              <a:t>‹#›</a:t>
            </a:fld>
            <a:endParaRPr lang="th-TH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86930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A472ED-4D4D-478A-BF38-4321D7180AE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48312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03A155-8A3B-45F5-A99D-C3441675EBF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68778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6641CE-692B-443E-B7F2-112685FC0AE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35569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64B175-946C-4294-81DE-D3B872514DF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94896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A33056-8145-4446-951B-80259EE2D0F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971683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08349C-E750-4761-B454-2B0E281C64D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306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49DDB-EAFB-4EE8-9EF7-D3B1AE1E080D}" type="datetimeFigureOut">
              <a:rPr lang="th-TH" smtClean="0"/>
              <a:pPr/>
              <a:t>11/06/55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8588-4516-47ED-AF38-FEE9EDD2C135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7872443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F75735-B886-4868-829B-0EDF965389C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30139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CD8B8C-2893-4418-B233-6F8A19089A6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128920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F3CA99-D64F-492A-9661-8702F9EE7B0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08701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ED05F0-E3AB-4AD6-8CBD-5F98E9BAAC4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70781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3C15A6-D995-4507-9065-1DA7C9AFACC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499001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16CE7-BCA2-4A3B-8A6F-86B38DB97FCC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46027531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954EE9-95F1-432C-9E20-B24968D5A3B8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05661508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A6A40B-0D7E-4DA7-AAF5-B59523D11DEF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80853309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91605A-01E1-4585-8B5E-4BFC07289DB0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46627558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C5F03C-8006-4A74-AE5B-EF04A2EA7F11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233959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49DDB-EAFB-4EE8-9EF7-D3B1AE1E080D}" type="datetimeFigureOut">
              <a:rPr lang="th-TH" smtClean="0"/>
              <a:pPr/>
              <a:t>11/06/55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8588-4516-47ED-AF38-FEE9EDD2C135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18220812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923BA2-F0B4-4E2A-83D5-82AE1A4672AA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01835325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B52842-EDB1-4E9D-9517-3D3AF240EB9D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34124063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C9A9F2-01D2-4B25-B0E4-7187F478AB53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96327389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B410DB-0745-49F6-A2FF-ECB3FB7689CC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14181112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6E64C-5F33-4BE2-ADFE-366A7CB516CF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7258991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DB9624-FC9E-49B9-95E0-690B1323E7FB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77763010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6D7F68-9586-43F2-BBD7-EB7F8A399862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65864395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308AF-85E8-474E-8943-33F404C62C71}" type="datetimeFigureOut">
              <a:rPr lang="th-TH"/>
              <a:pPr>
                <a:defRPr/>
              </a:pPr>
              <a:t>11/06/55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831C5-EB7B-499C-87AA-5E29165494A5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38997281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4ECC34-410E-4BE7-AA1C-BA53382D90B3}" type="datetimeFigureOut">
              <a:rPr lang="th-TH"/>
              <a:pPr>
                <a:defRPr/>
              </a:pPr>
              <a:t>11/06/55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1F296-DCC7-4F52-B615-E19160C681C6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404907407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FD343-83D2-412C-B439-46FBF6601481}" type="datetimeFigureOut">
              <a:rPr lang="th-TH"/>
              <a:pPr>
                <a:defRPr/>
              </a:pPr>
              <a:t>11/06/55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58B47-2F1D-4BAE-8801-FB38CE7C942E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855707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49DDB-EAFB-4EE8-9EF7-D3B1AE1E080D}" type="datetimeFigureOut">
              <a:rPr lang="th-TH" smtClean="0"/>
              <a:pPr/>
              <a:t>11/06/55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8588-4516-47ED-AF38-FEE9EDD2C135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9880735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AF9A8-958D-4BBD-B267-261A6B176075}" type="datetimeFigureOut">
              <a:rPr lang="th-TH"/>
              <a:pPr>
                <a:defRPr/>
              </a:pPr>
              <a:t>11/06/55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2A7B7-7B90-4BC0-B528-5B46FEFCDB6E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88013705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EA07A-5874-480D-A8DA-3B6237BD27DE}" type="datetimeFigureOut">
              <a:rPr lang="th-TH"/>
              <a:pPr>
                <a:defRPr/>
              </a:pPr>
              <a:t>11/06/55</a:t>
            </a:fld>
            <a:endParaRPr lang="th-TH"/>
          </a:p>
        </p:txBody>
      </p:sp>
      <p:sp>
        <p:nvSpPr>
          <p:cNvPr id="8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33533-0AC2-49A8-8344-39814CE4AB65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66380240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C3EEF-8B92-49DB-8BF6-5D2E65E18A84}" type="datetimeFigureOut">
              <a:rPr lang="th-TH"/>
              <a:pPr>
                <a:defRPr/>
              </a:pPr>
              <a:t>11/06/55</a:t>
            </a:fld>
            <a:endParaRPr lang="th-TH"/>
          </a:p>
        </p:txBody>
      </p:sp>
      <p:sp>
        <p:nvSpPr>
          <p:cNvPr id="4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A4E2E-C1E1-482C-8B1A-701054D864B5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41999082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A2932-6DE3-4AF0-A950-1E089633C1E5}" type="datetimeFigureOut">
              <a:rPr lang="th-TH"/>
              <a:pPr>
                <a:defRPr/>
              </a:pPr>
              <a:t>11/06/55</a:t>
            </a:fld>
            <a:endParaRPr lang="th-TH"/>
          </a:p>
        </p:txBody>
      </p:sp>
      <p:sp>
        <p:nvSpPr>
          <p:cNvPr id="3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24A997-E9F7-4DB2-982B-30918A69B0F9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403530083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30EE8-FFF3-4B68-96F6-9177993053BA}" type="datetimeFigureOut">
              <a:rPr lang="th-TH"/>
              <a:pPr>
                <a:defRPr/>
              </a:pPr>
              <a:t>11/06/55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3EB5F-8087-46F1-B2C6-5AC3A1C16277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6082475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E24D4-BA50-46EE-B9EE-C06309ED374F}" type="datetimeFigureOut">
              <a:rPr lang="th-TH"/>
              <a:pPr>
                <a:defRPr/>
              </a:pPr>
              <a:t>11/06/55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0BB20-4B77-4D2E-B8F6-B69050797D07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3888409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F08AB-A832-4A55-A8E0-C685B448D0B9}" type="datetimeFigureOut">
              <a:rPr lang="th-TH"/>
              <a:pPr>
                <a:defRPr/>
              </a:pPr>
              <a:t>11/06/55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D027D-14E6-48FC-9C2B-0935344FD3B8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08937090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7CE94-654C-46E0-96B1-F8DA739AFAB1}" type="datetimeFigureOut">
              <a:rPr lang="th-TH"/>
              <a:pPr>
                <a:defRPr/>
              </a:pPr>
              <a:t>11/06/55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ED04F1-0724-4161-94D1-577311313EBD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98026471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56943-EE38-42F3-8BB7-6D579D8704A5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11/06/55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9DE16-3E11-4C4B-936A-9CE422767915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840402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56943-EE38-42F3-8BB7-6D579D8704A5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11/06/55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9DE16-3E11-4C4B-936A-9CE422767915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7987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49DDB-EAFB-4EE8-9EF7-D3B1AE1E080D}" type="datetimeFigureOut">
              <a:rPr lang="th-TH" smtClean="0"/>
              <a:pPr/>
              <a:t>11/06/55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8588-4516-47ED-AF38-FEE9EDD2C135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73402814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56943-EE38-42F3-8BB7-6D579D8704A5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11/06/55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9DE16-3E11-4C4B-936A-9CE422767915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71000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56943-EE38-42F3-8BB7-6D579D8704A5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11/06/55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9DE16-3E11-4C4B-936A-9CE422767915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450228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56943-EE38-42F3-8BB7-6D579D8704A5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11/06/55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9DE16-3E11-4C4B-936A-9CE422767915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7618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56943-EE38-42F3-8BB7-6D579D8704A5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11/06/55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9DE16-3E11-4C4B-936A-9CE422767915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229642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56943-EE38-42F3-8BB7-6D579D8704A5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11/06/55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9DE16-3E11-4C4B-936A-9CE422767915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480100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56943-EE38-42F3-8BB7-6D579D8704A5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11/06/55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9DE16-3E11-4C4B-936A-9CE422767915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517306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56943-EE38-42F3-8BB7-6D579D8704A5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11/06/55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9DE16-3E11-4C4B-936A-9CE422767915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759280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56943-EE38-42F3-8BB7-6D579D8704A5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11/06/55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9DE16-3E11-4C4B-936A-9CE422767915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637755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56943-EE38-42F3-8BB7-6D579D8704A5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11/06/55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9DE16-3E11-4C4B-936A-9CE422767915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55213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>
              <a:defRPr/>
            </a:pPr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>
              <a:defRPr/>
            </a:pPr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>
              <a:defRPr/>
            </a:pPr>
            <a:fld id="{3B216CE7-BCA2-4A3B-8A6F-86B38DB97FCC}" type="slidenum">
              <a:rPr lang="en-US" sz="1400" kern="1200">
                <a:solidFill>
                  <a:srgbClr val="000000"/>
                </a:solidFill>
                <a:latin typeface="Arial"/>
                <a:ea typeface="+mn-ea"/>
                <a:cs typeface="Angsana New"/>
              </a:rPr>
              <a:pPr algn="r" rtl="0">
                <a:defRPr/>
              </a:pPr>
              <a:t>‹#›</a:t>
            </a:fld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0275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49DDB-EAFB-4EE8-9EF7-D3B1AE1E080D}" type="datetimeFigureOut">
              <a:rPr lang="th-TH" smtClean="0"/>
              <a:pPr/>
              <a:t>11/06/55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8588-4516-47ED-AF38-FEE9EDD2C135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169144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>
              <a:defRPr/>
            </a:pPr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>
              <a:defRPr/>
            </a:pPr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>
              <a:defRPr/>
            </a:pPr>
            <a:fld id="{38954EE9-95F1-432C-9E20-B24968D5A3B8}" type="slidenum">
              <a:rPr lang="en-US" sz="1400" kern="1200">
                <a:solidFill>
                  <a:srgbClr val="000000"/>
                </a:solidFill>
                <a:latin typeface="Arial"/>
                <a:ea typeface="+mn-ea"/>
                <a:cs typeface="Angsana New"/>
              </a:rPr>
              <a:pPr algn="r" rtl="0">
                <a:defRPr/>
              </a:pPr>
              <a:t>‹#›</a:t>
            </a:fld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66150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>
              <a:defRPr/>
            </a:pPr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>
              <a:defRPr/>
            </a:pPr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>
              <a:defRPr/>
            </a:pPr>
            <a:fld id="{A0A6A40B-0D7E-4DA7-AAF5-B59523D11DEF}" type="slidenum">
              <a:rPr lang="en-US" sz="1400" kern="1200">
                <a:solidFill>
                  <a:srgbClr val="000000"/>
                </a:solidFill>
                <a:latin typeface="Arial"/>
                <a:ea typeface="+mn-ea"/>
                <a:cs typeface="Angsana New"/>
              </a:rPr>
              <a:pPr algn="r" rtl="0">
                <a:defRPr/>
              </a:pPr>
              <a:t>‹#›</a:t>
            </a:fld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853309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>
              <a:defRPr/>
            </a:pPr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>
              <a:defRPr/>
            </a:pPr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>
              <a:defRPr/>
            </a:pPr>
            <a:fld id="{5E91605A-01E1-4585-8B5E-4BFC07289DB0}" type="slidenum">
              <a:rPr lang="en-US" sz="1400" kern="1200">
                <a:solidFill>
                  <a:srgbClr val="000000"/>
                </a:solidFill>
                <a:latin typeface="Arial"/>
                <a:ea typeface="+mn-ea"/>
                <a:cs typeface="Angsana New"/>
              </a:rPr>
              <a:pPr algn="r" rtl="0">
                <a:defRPr/>
              </a:pPr>
              <a:t>‹#›</a:t>
            </a:fld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627558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>
              <a:defRPr/>
            </a:pPr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>
              <a:defRPr/>
            </a:pPr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>
              <a:defRPr/>
            </a:pPr>
            <a:fld id="{62C5F03C-8006-4A74-AE5B-EF04A2EA7F11}" type="slidenum">
              <a:rPr lang="en-US" sz="1400" kern="1200">
                <a:solidFill>
                  <a:srgbClr val="000000"/>
                </a:solidFill>
                <a:latin typeface="Arial"/>
                <a:ea typeface="+mn-ea"/>
                <a:cs typeface="Angsana New"/>
              </a:rPr>
              <a:pPr algn="r" rtl="0">
                <a:defRPr/>
              </a:pPr>
              <a:t>‹#›</a:t>
            </a:fld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395943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>
              <a:defRPr/>
            </a:pPr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>
              <a:defRPr/>
            </a:pPr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>
              <a:defRPr/>
            </a:pPr>
            <a:fld id="{D9923BA2-F0B4-4E2A-83D5-82AE1A4672AA}" type="slidenum">
              <a:rPr lang="en-US" sz="1400" kern="1200">
                <a:solidFill>
                  <a:srgbClr val="000000"/>
                </a:solidFill>
                <a:latin typeface="Arial"/>
                <a:ea typeface="+mn-ea"/>
                <a:cs typeface="Angsana New"/>
              </a:rPr>
              <a:pPr algn="r" rtl="0">
                <a:defRPr/>
              </a:pPr>
              <a:t>‹#›</a:t>
            </a:fld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835325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>
              <a:defRPr/>
            </a:pPr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>
              <a:defRPr/>
            </a:pPr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>
              <a:defRPr/>
            </a:pPr>
            <a:fld id="{B5B52842-EDB1-4E9D-9517-3D3AF240EB9D}" type="slidenum">
              <a:rPr lang="en-US" sz="1400" kern="1200">
                <a:solidFill>
                  <a:srgbClr val="000000"/>
                </a:solidFill>
                <a:latin typeface="Arial"/>
                <a:ea typeface="+mn-ea"/>
                <a:cs typeface="Angsana New"/>
              </a:rPr>
              <a:pPr algn="r" rtl="0">
                <a:defRPr/>
              </a:pPr>
              <a:t>‹#›</a:t>
            </a:fld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124063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>
              <a:defRPr/>
            </a:pPr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>
              <a:defRPr/>
            </a:pPr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>
              <a:defRPr/>
            </a:pPr>
            <a:fld id="{E8C9A9F2-01D2-4B25-B0E4-7187F478AB53}" type="slidenum">
              <a:rPr lang="en-US" sz="1400" kern="1200">
                <a:solidFill>
                  <a:srgbClr val="000000"/>
                </a:solidFill>
                <a:latin typeface="Arial"/>
                <a:ea typeface="+mn-ea"/>
                <a:cs typeface="Angsana New"/>
              </a:rPr>
              <a:pPr algn="r" rtl="0">
                <a:defRPr/>
              </a:pPr>
              <a:t>‹#›</a:t>
            </a:fld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327389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>
              <a:defRPr/>
            </a:pPr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>
              <a:defRPr/>
            </a:pPr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>
              <a:defRPr/>
            </a:pPr>
            <a:fld id="{BAB410DB-0745-49F6-A2FF-ECB3FB7689CC}" type="slidenum">
              <a:rPr lang="en-US" sz="1400" kern="1200">
                <a:solidFill>
                  <a:srgbClr val="000000"/>
                </a:solidFill>
                <a:latin typeface="Arial"/>
                <a:ea typeface="+mn-ea"/>
                <a:cs typeface="Angsana New"/>
              </a:rPr>
              <a:pPr algn="r" rtl="0">
                <a:defRPr/>
              </a:pPr>
              <a:t>‹#›</a:t>
            </a:fld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181112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>
              <a:defRPr/>
            </a:pPr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>
              <a:defRPr/>
            </a:pPr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>
              <a:defRPr/>
            </a:pPr>
            <a:fld id="{AF66E64C-5F33-4BE2-ADFE-366A7CB516CF}" type="slidenum">
              <a:rPr lang="en-US" sz="1400" kern="1200">
                <a:solidFill>
                  <a:srgbClr val="000000"/>
                </a:solidFill>
                <a:latin typeface="Arial"/>
                <a:ea typeface="+mn-ea"/>
                <a:cs typeface="Angsana New"/>
              </a:rPr>
              <a:pPr algn="r" rtl="0">
                <a:defRPr/>
              </a:pPr>
              <a:t>‹#›</a:t>
            </a:fld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589914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>
              <a:defRPr/>
            </a:pPr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>
              <a:defRPr/>
            </a:pPr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>
              <a:defRPr/>
            </a:pPr>
            <a:fld id="{4DDB9624-FC9E-49B9-95E0-690B1323E7FB}" type="slidenum">
              <a:rPr lang="en-US" sz="1400" kern="1200">
                <a:solidFill>
                  <a:srgbClr val="000000"/>
                </a:solidFill>
                <a:latin typeface="Arial"/>
                <a:ea typeface="+mn-ea"/>
                <a:cs typeface="Angsana New"/>
              </a:rPr>
              <a:pPr algn="r" rtl="0">
                <a:defRPr/>
              </a:pPr>
              <a:t>‹#›</a:t>
            </a:fld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7630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49DDB-EAFB-4EE8-9EF7-D3B1AE1E080D}" type="datetimeFigureOut">
              <a:rPr lang="th-TH" smtClean="0"/>
              <a:pPr/>
              <a:t>11/06/55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8588-4516-47ED-AF38-FEE9EDD2C135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64635127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>
              <a:defRPr/>
            </a:pPr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>
              <a:defRPr/>
            </a:pPr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>
              <a:defRPr/>
            </a:pPr>
            <a:fld id="{A86D7F68-9586-43F2-BBD7-EB7F8A399862}" type="slidenum">
              <a:rPr lang="en-US" sz="1400" kern="1200">
                <a:solidFill>
                  <a:srgbClr val="000000"/>
                </a:solidFill>
                <a:latin typeface="Arial"/>
                <a:ea typeface="+mn-ea"/>
                <a:cs typeface="Angsana New"/>
              </a:rPr>
              <a:pPr algn="r" rtl="0">
                <a:defRPr/>
              </a:pPr>
              <a:t>‹#›</a:t>
            </a:fld>
            <a:endParaRPr lang="th-TH" sz="1400" kern="1200">
              <a:solidFill>
                <a:srgbClr val="000000"/>
              </a:solidFill>
              <a:latin typeface="Arial"/>
              <a:ea typeface="+mn-ea"/>
              <a:cs typeface="Angsana 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8643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49DDB-EAFB-4EE8-9EF7-D3B1AE1E080D}" type="datetimeFigureOut">
              <a:rPr lang="th-TH" smtClean="0"/>
              <a:pPr/>
              <a:t>11/06/55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B8588-4516-47ED-AF38-FEE9EDD2C135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983753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คลิกเพื่อแก้ไขลักษณะต้นแบบชื่อเรื่อง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</a:p>
        </p:txBody>
      </p:sp>
      <p:sp>
        <p:nvSpPr>
          <p:cNvPr id="1105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h-TH">
              <a:solidFill>
                <a:srgbClr val="000000"/>
              </a:solidFill>
            </a:endParaRPr>
          </a:p>
        </p:txBody>
      </p:sp>
      <p:sp>
        <p:nvSpPr>
          <p:cNvPr id="1105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th-TH">
              <a:solidFill>
                <a:srgbClr val="000000"/>
              </a:solidFill>
            </a:endParaRPr>
          </a:p>
        </p:txBody>
      </p:sp>
      <p:sp>
        <p:nvSpPr>
          <p:cNvPr id="1105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B2B800E-9F74-4AD1-91A8-17D0136459F1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3711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4EC8F26D-86A6-4416-98E6-8FF7C0B4A0C2}" type="datetimeFigureOut">
              <a:rPr lang="th-TH" smtClean="0">
                <a:solidFill>
                  <a:srgbClr val="D6ECFF"/>
                </a:solidFill>
              </a:rPr>
              <a:pPr/>
              <a:t>11/06/55</a:t>
            </a:fld>
            <a:endParaRPr lang="th-TH">
              <a:solidFill>
                <a:srgbClr val="D6EC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th-TH">
              <a:solidFill>
                <a:srgbClr val="D6ECFF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6FBFE244-0B1D-460B-A43F-E5189F8D4BEE}" type="slidenum">
              <a:rPr lang="th-TH" smtClean="0">
                <a:solidFill>
                  <a:srgbClr val="D6ECFF"/>
                </a:solidFill>
              </a:rPr>
              <a:pPr/>
              <a:t>‹#›</a:t>
            </a:fld>
            <a:endParaRPr lang="th-TH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72346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คลิกเพื่อแก้ไขลักษณะต้นแบบชื่อเรื่อง</a:t>
            </a:r>
          </a:p>
        </p:txBody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</a:p>
        </p:txBody>
      </p:sp>
      <p:sp>
        <p:nvSpPr>
          <p:cNvPr id="3010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h-TH" smtClean="0">
              <a:solidFill>
                <a:srgbClr val="000000"/>
              </a:solidFill>
            </a:endParaRPr>
          </a:p>
        </p:txBody>
      </p:sp>
      <p:sp>
        <p:nvSpPr>
          <p:cNvPr id="3010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h-TH" smtClean="0">
              <a:solidFill>
                <a:srgbClr val="000000"/>
              </a:solidFill>
            </a:endParaRPr>
          </a:p>
        </p:txBody>
      </p:sp>
      <p:sp>
        <p:nvSpPr>
          <p:cNvPr id="3010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60543B5-D80D-4E91-AEC3-F32A42B2F7B4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h-TH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7858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Click to edit Master text styles</a:t>
            </a:r>
          </a:p>
          <a:p>
            <a:pPr lvl="1"/>
            <a:r>
              <a:rPr lang="th-TH" smtClean="0"/>
              <a:t>Second level</a:t>
            </a:r>
          </a:p>
          <a:p>
            <a:pPr lvl="2"/>
            <a:r>
              <a:rPr lang="th-TH" smtClean="0"/>
              <a:t>Third level</a:t>
            </a:r>
          </a:p>
          <a:p>
            <a:pPr lvl="3"/>
            <a:r>
              <a:rPr lang="th-TH" smtClean="0"/>
              <a:t>Fourth level</a:t>
            </a:r>
          </a:p>
          <a:p>
            <a:pPr lvl="4"/>
            <a:r>
              <a:rPr lang="th-TH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C0FB7B2-66F4-494E-A851-2F23EE1ED206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510043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ตัวยึดชื่อเรื่อง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คลิกเพื่อแก้ไขลักษณะชื่อเรื่องต้นแบบ</a:t>
            </a:r>
          </a:p>
        </p:txBody>
      </p:sp>
      <p:sp>
        <p:nvSpPr>
          <p:cNvPr id="2051" name="ตัวยึดข้อความ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FB5397B-CD51-4C49-BDB6-5162E9A182BF}" type="datetimeFigureOut">
              <a:rPr lang="th-TH"/>
              <a:pPr>
                <a:defRPr/>
              </a:pPr>
              <a:t>11/06/55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3BDA50D-9199-491B-BB94-2F331C5FAE8D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86904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56943-EE38-42F3-8BB7-6D579D8704A5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11/06/55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89DE16-3E11-4C4B-936A-9CE422767915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2488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Click to edit Master text styles</a:t>
            </a:r>
          </a:p>
          <a:p>
            <a:pPr lvl="1"/>
            <a:r>
              <a:rPr lang="th-TH" smtClean="0"/>
              <a:t>Second level</a:t>
            </a:r>
          </a:p>
          <a:p>
            <a:pPr lvl="2"/>
            <a:r>
              <a:rPr lang="th-TH" smtClean="0"/>
              <a:t>Third level</a:t>
            </a:r>
          </a:p>
          <a:p>
            <a:pPr lvl="3"/>
            <a:r>
              <a:rPr lang="th-TH" smtClean="0"/>
              <a:t>Fourth level</a:t>
            </a:r>
          </a:p>
          <a:p>
            <a:pPr lvl="4"/>
            <a:r>
              <a:rPr lang="th-TH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 algn="l" rtl="0">
              <a:defRPr/>
            </a:pPr>
            <a:endParaRPr lang="th-TH" kern="1200">
              <a:latin typeface="Arial"/>
              <a:ea typeface="+mn-ea"/>
              <a:cs typeface="Angsana New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endParaRPr lang="th-TH" kern="1200">
              <a:latin typeface="Arial"/>
              <a:ea typeface="+mn-ea"/>
              <a:cs typeface="Angsana New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fld id="{5C0FB7B2-66F4-494E-A851-2F23EE1ED206}" type="slidenum">
              <a:rPr lang="en-US" kern="1200">
                <a:latin typeface="Arial"/>
                <a:ea typeface="+mn-ea"/>
                <a:cs typeface="Angsana New"/>
              </a:rPr>
              <a:pPr rtl="0">
                <a:defRPr/>
              </a:pPr>
              <a:t>‹#›</a:t>
            </a:fld>
            <a:endParaRPr lang="th-TH" kern="1200">
              <a:latin typeface="Arial"/>
              <a:ea typeface="+mn-ea"/>
              <a:cs typeface="Angsana 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0043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 lIns="36000" tIns="36000" rIns="36000" bIns="36000">
            <a:normAutofit/>
          </a:bodyPr>
          <a:lstStyle/>
          <a:p>
            <a:r>
              <a:rPr lang="th-TH" sz="4800" b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JasmineUPC" pitchFamily="18" charset="-34"/>
              </a:rPr>
              <a:t>แนวทางการดำเนินงาน</a:t>
            </a:r>
            <a:endParaRPr lang="th-TH" sz="48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cs typeface="JasmineUPC" pitchFamily="18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2910" y="4214818"/>
            <a:ext cx="7909538" cy="230832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600" b="1" spc="50" dirty="0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CC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LilyUPC" pitchFamily="34" charset="-34"/>
              </a:rPr>
              <a:t>โดย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600" b="1" spc="50" dirty="0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CC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LilyUPC" pitchFamily="34" charset="-34"/>
              </a:rPr>
              <a:t>นายเพิ่มพงษ์  เชาวลิต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600" b="1" spc="50" dirty="0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CC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LilyUPC" pitchFamily="34" charset="-34"/>
              </a:rPr>
              <a:t>รองเลขาธิการ </a:t>
            </a:r>
            <a:r>
              <a:rPr lang="th-TH" sz="3600" b="1" spc="50" dirty="0" smtClean="0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CC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LilyUPC" pitchFamily="34" charset="-34"/>
              </a:rPr>
              <a:t>ป.ป.ส.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600" b="1" spc="50" dirty="0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CC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LilyUPC" pitchFamily="34" charset="-34"/>
              </a:rPr>
              <a:t>5</a:t>
            </a:r>
            <a:r>
              <a:rPr lang="th-TH" sz="3600" b="1" spc="50" dirty="0" smtClean="0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CC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LilyUPC" pitchFamily="34" charset="-34"/>
              </a:rPr>
              <a:t> มิถุนายน </a:t>
            </a:r>
            <a:r>
              <a:rPr lang="en-US" sz="3600" b="1" spc="50" dirty="0" smtClean="0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CC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LilyUPC" pitchFamily="34" charset="-34"/>
              </a:rPr>
              <a:t>2555</a:t>
            </a:r>
            <a:endParaRPr lang="th-TH" sz="3600" b="1" spc="50" dirty="0">
              <a:ln w="11430">
                <a:solidFill>
                  <a:schemeClr val="accent6">
                    <a:lumMod val="75000"/>
                  </a:schemeClr>
                </a:solidFill>
              </a:ln>
              <a:solidFill>
                <a:srgbClr val="CC00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LilyUPC" pitchFamily="34" charset="-34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1052736"/>
            <a:ext cx="9144000" cy="1008112"/>
          </a:xfrm>
          <a:prstGeom prst="rect">
            <a:avLst/>
          </a:prstGeom>
        </p:spPr>
        <p:txBody>
          <a:bodyPr vert="horz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4000" b="1" dirty="0" smtClean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cs typeface="IrisUPC" pitchFamily="34" charset="-34"/>
              </a:rPr>
              <a:t>โครงการ กองทุนแม่ของแผ่นดิน</a:t>
            </a:r>
          </a:p>
          <a:p>
            <a:r>
              <a:rPr lang="th-TH" sz="4000" b="1" dirty="0" smtClean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cs typeface="IrisUPC" pitchFamily="34" charset="-34"/>
              </a:rPr>
              <a:t>เฉลิมพระเกียรติ 80 พรรษา มหาราชินี  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67544" y="2060848"/>
            <a:ext cx="8229600" cy="792088"/>
          </a:xfrm>
          <a:prstGeom prst="rect">
            <a:avLst/>
          </a:prstGeom>
        </p:spPr>
        <p:txBody>
          <a:bodyPr vert="horz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4000" b="1" dirty="0" smtClean="0">
                <a:solidFill>
                  <a:srgbClr val="FFCCFF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LilyUPC" pitchFamily="34" charset="-34"/>
              </a:rPr>
              <a:t>ตามคำสั่ง ศพส. ที่ 9/2555 </a:t>
            </a:r>
            <a:endParaRPr lang="th-TH" sz="4000" b="1" dirty="0">
              <a:solidFill>
                <a:srgbClr val="FFCCFF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cs typeface="LilyUPC" pitchFamily="34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7544" y="2876743"/>
            <a:ext cx="80535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600" b="1" dirty="0" smtClean="0">
                <a:solidFill>
                  <a:srgbClr val="00FFFF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IrisUPC" pitchFamily="34" charset="-34"/>
              </a:rPr>
              <a:t>นโยบายและทิศทางการดำเนินงานตามแผนพลังแผ่นดินเอาชนะยาเสพติด</a:t>
            </a:r>
            <a:endParaRPr lang="th-TH" sz="3600" b="1" dirty="0">
              <a:solidFill>
                <a:srgbClr val="00FFFF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cs typeface="IrisUPC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886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051720" y="-27384"/>
            <a:ext cx="4860540" cy="720080"/>
          </a:xfrm>
          <a:prstGeom prst="rect">
            <a:avLst/>
          </a:prstGeom>
        </p:spPr>
        <p:txBody>
          <a:bodyPr vert="horz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b="1" u="sng" dirty="0" smtClean="0">
                <a:solidFill>
                  <a:srgbClr val="FFCCFF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  <a:cs typeface="IrisUPC" pitchFamily="34" charset="-34"/>
              </a:rPr>
              <a:t>กรอบความคิดสำคัญ 4 กรอบ</a:t>
            </a:r>
          </a:p>
        </p:txBody>
      </p:sp>
      <p:sp>
        <p:nvSpPr>
          <p:cNvPr id="4" name="Down Arrow 3"/>
          <p:cNvSpPr/>
          <p:nvPr/>
        </p:nvSpPr>
        <p:spPr>
          <a:xfrm>
            <a:off x="6660000" y="3068960"/>
            <a:ext cx="792088" cy="648072"/>
          </a:xfrm>
          <a:prstGeom prst="downArrow">
            <a:avLst/>
          </a:prstGeom>
          <a:solidFill>
            <a:srgbClr val="9900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Oval 6"/>
          <p:cNvSpPr/>
          <p:nvPr/>
        </p:nvSpPr>
        <p:spPr>
          <a:xfrm>
            <a:off x="4211960" y="2924944"/>
            <a:ext cx="4968552" cy="1861006"/>
          </a:xfrm>
          <a:prstGeom prst="ellipse">
            <a:avLst/>
          </a:prstGeom>
          <a:solidFill>
            <a:srgbClr val="FFCCFF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th-TH" sz="4000" b="1" dirty="0" smtClean="0">
                <a:solidFill>
                  <a:srgbClr val="FF00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DilleniaUPC" pitchFamily="18" charset="-34"/>
              </a:rPr>
              <a:t>กระบวนการทำงาน</a:t>
            </a:r>
          </a:p>
          <a:p>
            <a:pPr algn="ctr"/>
            <a:r>
              <a:rPr lang="th-TH" sz="4000" b="1" dirty="0" smtClean="0">
                <a:solidFill>
                  <a:srgbClr val="FF00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DilleniaUPC" pitchFamily="18" charset="-34"/>
              </a:rPr>
              <a:t>เชิงคุณภาพไม่เน้นปริมาณ</a:t>
            </a:r>
            <a:endParaRPr lang="th-TH" sz="4000" b="1" dirty="0">
              <a:solidFill>
                <a:srgbClr val="FF0000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cs typeface="DilleniaUPC" pitchFamily="18" charset="-34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2195736" y="2996952"/>
            <a:ext cx="0" cy="5124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-36512" y="2718633"/>
            <a:ext cx="4139952" cy="2340000"/>
          </a:xfrm>
          <a:prstGeom prst="ellipse">
            <a:avLst/>
          </a:prstGeom>
          <a:solidFill>
            <a:srgbClr val="9900CC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th-TH" sz="40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DilleniaUPC" pitchFamily="18" charset="-34"/>
              </a:rPr>
              <a:t>ขยายการต่อยอดสร้างความยั่งยืนด้วยเศรษฐกิจพอเพียง</a:t>
            </a:r>
            <a:endParaRPr lang="th-TH" sz="4000" b="1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cs typeface="DilleniaUPC" pitchFamily="18" charset="-34"/>
            </a:endParaRPr>
          </a:p>
        </p:txBody>
      </p:sp>
      <p:sp>
        <p:nvSpPr>
          <p:cNvPr id="6" name="Oval 5"/>
          <p:cNvSpPr/>
          <p:nvPr/>
        </p:nvSpPr>
        <p:spPr>
          <a:xfrm>
            <a:off x="1043608" y="620688"/>
            <a:ext cx="7056784" cy="186100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th-TH" sz="4000" b="1" dirty="0" smtClean="0">
                <a:solidFill>
                  <a:srgbClr val="FF00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DilleniaUPC" pitchFamily="18" charset="-34"/>
              </a:rPr>
              <a:t>ใช้ความจงรักภักดี เป็นศูนย์กลาง รวมใจผู้คน ผนึกกำลังแก้ยาเสพติด</a:t>
            </a:r>
            <a:endParaRPr lang="th-TH" sz="4000" b="1" dirty="0">
              <a:solidFill>
                <a:srgbClr val="FF0000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cs typeface="DilleniaUPC" pitchFamily="18" charset="-34"/>
            </a:endParaRPr>
          </a:p>
        </p:txBody>
      </p:sp>
      <p:sp>
        <p:nvSpPr>
          <p:cNvPr id="23" name="Curved Left Arrow 22"/>
          <p:cNvSpPr/>
          <p:nvPr/>
        </p:nvSpPr>
        <p:spPr>
          <a:xfrm rot="12195392">
            <a:off x="790345" y="1223485"/>
            <a:ext cx="933242" cy="1761648"/>
          </a:xfrm>
          <a:prstGeom prst="curvedLeftArrow">
            <a:avLst/>
          </a:prstGeom>
          <a:solidFill>
            <a:srgbClr val="0000CC"/>
          </a:solidFill>
          <a:ln>
            <a:noFill/>
          </a:ln>
          <a:effectLst>
            <a:glow rad="101600">
              <a:schemeClr val="tx1">
                <a:alpha val="6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" name="Oval 9"/>
          <p:cNvSpPr/>
          <p:nvPr/>
        </p:nvSpPr>
        <p:spPr>
          <a:xfrm>
            <a:off x="1331640" y="5013176"/>
            <a:ext cx="6552728" cy="1833403"/>
          </a:xfrm>
          <a:prstGeom prst="ellipse">
            <a:avLst/>
          </a:prstGeom>
          <a:solidFill>
            <a:schemeClr val="tx2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lIns="36000" tIns="36000" rIns="36000" bIns="36000" anchor="ctr" anchorCtr="0">
            <a:spAutoFit/>
          </a:bodyPr>
          <a:lstStyle/>
          <a:p>
            <a:pPr algn="ctr"/>
            <a:r>
              <a:rPr lang="th-TH" sz="4000" b="1" dirty="0" smtClean="0">
                <a:solidFill>
                  <a:srgbClr val="FF00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DilleniaUPC" pitchFamily="18" charset="-34"/>
              </a:rPr>
              <a:t>เน้นการมีส่วนร่วมของชุมชน</a:t>
            </a:r>
          </a:p>
          <a:p>
            <a:pPr algn="ctr"/>
            <a:r>
              <a:rPr lang="th-TH" sz="4000" b="1" dirty="0" smtClean="0">
                <a:solidFill>
                  <a:srgbClr val="FF00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DilleniaUPC" pitchFamily="18" charset="-34"/>
              </a:rPr>
              <a:t>ในขั้นพื้นฐานสร้างจิดใจอาสา</a:t>
            </a:r>
            <a:endParaRPr lang="th-TH" sz="4000" b="1" dirty="0">
              <a:solidFill>
                <a:srgbClr val="FF0000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cs typeface="DilleniaUPC" pitchFamily="18" charset="-34"/>
            </a:endParaRPr>
          </a:p>
        </p:txBody>
      </p:sp>
      <p:sp>
        <p:nvSpPr>
          <p:cNvPr id="21" name="Curved Left Arrow 20"/>
          <p:cNvSpPr/>
          <p:nvPr/>
        </p:nvSpPr>
        <p:spPr>
          <a:xfrm rot="9444955">
            <a:off x="659338" y="4841053"/>
            <a:ext cx="914406" cy="1556411"/>
          </a:xfrm>
          <a:prstGeom prst="curvedLeftArrow">
            <a:avLst/>
          </a:prstGeom>
          <a:solidFill>
            <a:srgbClr val="0000CC"/>
          </a:solidFill>
          <a:ln>
            <a:noFill/>
          </a:ln>
          <a:effectLst>
            <a:glow rad="101600">
              <a:schemeClr val="tx1">
                <a:alpha val="6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Curved Left Arrow 23"/>
          <p:cNvSpPr/>
          <p:nvPr/>
        </p:nvSpPr>
        <p:spPr>
          <a:xfrm rot="20024817">
            <a:off x="7257709" y="1384306"/>
            <a:ext cx="933242" cy="1761648"/>
          </a:xfrm>
          <a:prstGeom prst="curvedLeftArrow">
            <a:avLst/>
          </a:prstGeom>
          <a:solidFill>
            <a:srgbClr val="0000CC"/>
          </a:solidFill>
          <a:ln>
            <a:noFill/>
          </a:ln>
          <a:effectLst>
            <a:glow rad="101600">
              <a:schemeClr val="tx1">
                <a:alpha val="6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5" name="Curved Left Arrow 24"/>
          <p:cNvSpPr/>
          <p:nvPr/>
        </p:nvSpPr>
        <p:spPr>
          <a:xfrm rot="1103399">
            <a:off x="7108397" y="4552658"/>
            <a:ext cx="933242" cy="1761648"/>
          </a:xfrm>
          <a:prstGeom prst="curvedLeftArrow">
            <a:avLst/>
          </a:prstGeom>
          <a:solidFill>
            <a:srgbClr val="0000CC"/>
          </a:solidFill>
          <a:ln>
            <a:noFill/>
          </a:ln>
          <a:effectLst>
            <a:glow rad="101600">
              <a:schemeClr val="tx1">
                <a:alpha val="6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28891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051720" y="-27384"/>
            <a:ext cx="4860540" cy="720080"/>
          </a:xfrm>
          <a:prstGeom prst="rect">
            <a:avLst/>
          </a:prstGeom>
        </p:spPr>
        <p:txBody>
          <a:bodyPr vert="horz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b="1" u="sng" dirty="0" smtClean="0">
                <a:solidFill>
                  <a:srgbClr val="FFCCFF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  <a:cs typeface="IrisUPC" pitchFamily="34" charset="-34"/>
              </a:rPr>
              <a:t>แนวทาง </a:t>
            </a:r>
            <a:r>
              <a:rPr lang="th-TH" b="1" u="sng" smtClean="0">
                <a:solidFill>
                  <a:srgbClr val="FFCCFF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  <a:cs typeface="IrisUPC" pitchFamily="34" charset="-34"/>
              </a:rPr>
              <a:t>กลยุทธ์</a:t>
            </a:r>
            <a:endParaRPr lang="th-TH" b="1" u="sng" dirty="0" smtClean="0">
              <a:solidFill>
                <a:srgbClr val="FFCCFF"/>
              </a:solidFill>
              <a:effectLst>
                <a:glow rad="101600">
                  <a:srgbClr val="002060">
                    <a:alpha val="60000"/>
                  </a:srgbClr>
                </a:glow>
              </a:effectLst>
              <a:cs typeface="IrisUPC" pitchFamily="34" charset="-34"/>
            </a:endParaRPr>
          </a:p>
        </p:txBody>
      </p:sp>
      <p:sp>
        <p:nvSpPr>
          <p:cNvPr id="4" name="24-Point Star 3"/>
          <p:cNvSpPr/>
          <p:nvPr/>
        </p:nvSpPr>
        <p:spPr>
          <a:xfrm>
            <a:off x="6228184" y="116632"/>
            <a:ext cx="2808312" cy="1440160"/>
          </a:xfrm>
          <a:prstGeom prst="star24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cs typeface="LilyUPC" pitchFamily="34" charset="-34"/>
              </a:rPr>
              <a:t>การบริหารจัดการ</a:t>
            </a:r>
            <a:endParaRPr lang="th-TH" sz="3600" b="1" dirty="0">
              <a:cs typeface="LilyUPC" pitchFamily="34" charset="-34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724128" y="5445224"/>
            <a:ext cx="3384376" cy="134076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cs typeface="LilyUPC" pitchFamily="34" charset="-34"/>
              </a:rPr>
              <a:t>(6) การพัฒนาความพร้อมเชิงคุณภาพ</a:t>
            </a:r>
            <a:endParaRPr lang="th-TH" sz="4000" b="1" dirty="0">
              <a:cs typeface="LilyUPC" pitchFamily="34" charset="-34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187624" y="1684040"/>
            <a:ext cx="7776864" cy="16768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4535996" y="1179984"/>
            <a:ext cx="0" cy="512440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1187624" y="1692424"/>
            <a:ext cx="0" cy="512440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8964488" y="1692424"/>
            <a:ext cx="0" cy="3824808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4284250" y="1660612"/>
            <a:ext cx="0" cy="512440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7488324" y="1696187"/>
            <a:ext cx="0" cy="512440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9" idx="0"/>
          </p:cNvCxnSpPr>
          <p:nvPr/>
        </p:nvCxnSpPr>
        <p:spPr>
          <a:xfrm flipH="1" flipV="1">
            <a:off x="5869498" y="1660612"/>
            <a:ext cx="0" cy="2272444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 flipV="1">
            <a:off x="2699792" y="1684040"/>
            <a:ext cx="0" cy="2272444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ounded Rectangle 2"/>
          <p:cNvSpPr/>
          <p:nvPr/>
        </p:nvSpPr>
        <p:spPr>
          <a:xfrm>
            <a:off x="3347864" y="548680"/>
            <a:ext cx="2304256" cy="7920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cs typeface="LilyUPC" pitchFamily="34" charset="-34"/>
              </a:rPr>
              <a:t>6 แนวทาง</a:t>
            </a:r>
            <a:endParaRPr lang="th-TH" sz="4000" b="1" dirty="0">
              <a:cs typeface="LilyUPC" pitchFamily="34" charset="-34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5496" y="1916832"/>
            <a:ext cx="2592288" cy="16561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cs typeface="LilyUPC" pitchFamily="34" charset="-34"/>
              </a:rPr>
              <a:t>(1) การสร้างกระแสตื่นตัวและประชาสัมพันธ์</a:t>
            </a:r>
            <a:endParaRPr lang="th-TH" sz="4000" b="1" dirty="0">
              <a:cs typeface="LilyUPC" pitchFamily="34" charset="-34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771800" y="1916832"/>
            <a:ext cx="3024336" cy="16561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cs typeface="LilyUPC" pitchFamily="34" charset="-34"/>
              </a:rPr>
              <a:t>(2) การสร้างความมั่นคงให้ ม.กองทุนแม่ 12,189 แห่ง</a:t>
            </a:r>
            <a:endParaRPr lang="th-TH" sz="4000" b="1" dirty="0">
              <a:cs typeface="LilyUPC" pitchFamily="34" charset="-34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940152" y="1916832"/>
            <a:ext cx="3096344" cy="16561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cs typeface="LilyUPC" pitchFamily="34" charset="-34"/>
              </a:rPr>
              <a:t>(3) การสร้างศูนย์เรียนรู้เป็นแบบอย่างความยั่งยืน</a:t>
            </a:r>
            <a:endParaRPr lang="th-TH" sz="4000" b="1" dirty="0">
              <a:cs typeface="LilyUPC" pitchFamily="34" charset="-34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331640" y="3933056"/>
            <a:ext cx="2736304" cy="144016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cs typeface="LilyUPC" pitchFamily="34" charset="-34"/>
              </a:rPr>
              <a:t>(4) การขยาย ม.กองทุนแม่เพิ่มใหม่</a:t>
            </a:r>
            <a:endParaRPr lang="th-TH" sz="4000" b="1" dirty="0">
              <a:cs typeface="LilyUPC" pitchFamily="34" charset="-34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528458" y="3933056"/>
            <a:ext cx="2736304" cy="144016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cs typeface="LilyUPC" pitchFamily="34" charset="-34"/>
              </a:rPr>
              <a:t>(5) การสร้างกิจกรรมต่อเนื่อง</a:t>
            </a:r>
            <a:endParaRPr lang="th-TH" sz="4000" b="1" dirty="0">
              <a:cs typeface="LilyUPC" pitchFamily="34" charset="-34"/>
            </a:endParaRPr>
          </a:p>
        </p:txBody>
      </p:sp>
      <p:sp>
        <p:nvSpPr>
          <p:cNvPr id="23" name="Down Arrow 22"/>
          <p:cNvSpPr/>
          <p:nvPr/>
        </p:nvSpPr>
        <p:spPr>
          <a:xfrm rot="16200000">
            <a:off x="5768516" y="576300"/>
            <a:ext cx="559296" cy="648072"/>
          </a:xfrm>
          <a:prstGeom prst="downArrow">
            <a:avLst/>
          </a:prstGeom>
          <a:solidFill>
            <a:srgbClr val="9900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24-Point Star 23"/>
          <p:cNvSpPr/>
          <p:nvPr/>
        </p:nvSpPr>
        <p:spPr>
          <a:xfrm>
            <a:off x="216024" y="5401072"/>
            <a:ext cx="5364088" cy="1440160"/>
          </a:xfrm>
          <a:prstGeom prst="star24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cs typeface="LilyUPC" pitchFamily="34" charset="-34"/>
              </a:rPr>
              <a:t>บทบาทของหน่วย/จังหวัดจะเป็นอย่างไร</a:t>
            </a:r>
            <a:endParaRPr lang="th-TH" sz="3600" b="1" dirty="0">
              <a:cs typeface="LilyUPC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541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051720" y="44624"/>
            <a:ext cx="4860540" cy="720080"/>
          </a:xfrm>
          <a:prstGeom prst="rect">
            <a:avLst/>
          </a:prstGeom>
        </p:spPr>
        <p:txBody>
          <a:bodyPr vert="horz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b="1" u="sng" dirty="0" smtClean="0">
                <a:solidFill>
                  <a:srgbClr val="FFCCFF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  <a:cs typeface="IrisUPC" pitchFamily="34" charset="-34"/>
              </a:rPr>
              <a:t>แนวทางที่ 1 </a:t>
            </a:r>
            <a:r>
              <a:rPr lang="en-US" b="1" u="sng" dirty="0" smtClean="0">
                <a:solidFill>
                  <a:srgbClr val="FFCCFF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  <a:cs typeface="IrisUPC" pitchFamily="34" charset="-34"/>
              </a:rPr>
              <a:t>:</a:t>
            </a:r>
            <a:endParaRPr lang="th-TH" b="1" u="sng" dirty="0" smtClean="0">
              <a:solidFill>
                <a:srgbClr val="FFCCFF"/>
              </a:solidFill>
              <a:effectLst>
                <a:glow rad="101600">
                  <a:srgbClr val="002060">
                    <a:alpha val="60000"/>
                  </a:srgbClr>
                </a:glow>
              </a:effectLst>
              <a:cs typeface="IrisUPC" pitchFamily="34" charset="-34"/>
            </a:endParaRPr>
          </a:p>
        </p:txBody>
      </p:sp>
      <p:sp>
        <p:nvSpPr>
          <p:cNvPr id="4" name="24-Point Star 3"/>
          <p:cNvSpPr/>
          <p:nvPr/>
        </p:nvSpPr>
        <p:spPr>
          <a:xfrm>
            <a:off x="6732240" y="44624"/>
            <a:ext cx="2411760" cy="1224136"/>
          </a:xfrm>
          <a:prstGeom prst="star24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cs typeface="DilleniaUPC" pitchFamily="18" charset="-34"/>
              </a:rPr>
              <a:t>ประชา</a:t>
            </a:r>
          </a:p>
          <a:p>
            <a:pPr algn="ctr"/>
            <a:r>
              <a:rPr lang="th-TH" sz="3600" b="1" dirty="0" smtClean="0">
                <a:cs typeface="DilleniaUPC" pitchFamily="18" charset="-34"/>
              </a:rPr>
              <a:t>สัมพันธ์</a:t>
            </a:r>
            <a:endParaRPr lang="th-TH" sz="3600" b="1" dirty="0">
              <a:cs typeface="DilleniaUPC" pitchFamily="18" charset="-34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466782" y="2836168"/>
            <a:ext cx="6201562" cy="16768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1484947" y="2836168"/>
            <a:ext cx="0" cy="512440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8" idx="0"/>
          </p:cNvCxnSpPr>
          <p:nvPr/>
        </p:nvCxnSpPr>
        <p:spPr>
          <a:xfrm flipV="1">
            <a:off x="4572000" y="2347425"/>
            <a:ext cx="0" cy="793543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ounded Rectangle 2"/>
          <p:cNvSpPr/>
          <p:nvPr/>
        </p:nvSpPr>
        <p:spPr>
          <a:xfrm>
            <a:off x="2159732" y="904957"/>
            <a:ext cx="4860540" cy="165994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cs typeface="LilyUPC" pitchFamily="34" charset="-34"/>
              </a:rPr>
              <a:t>รณรงค์ ปลุกกระแสการมีส่วนร่วมแก้ปัญหายาเสพติด เสริมสร้างชุมชนเข้มแข็งสืบสานพระราชปณิธาน</a:t>
            </a:r>
            <a:endParaRPr lang="th-TH" sz="3600" b="1" dirty="0">
              <a:cs typeface="LilyUPC" pitchFamily="34" charset="-34"/>
            </a:endParaRPr>
          </a:p>
        </p:txBody>
      </p:sp>
      <p:sp>
        <p:nvSpPr>
          <p:cNvPr id="23" name="Down Arrow 22"/>
          <p:cNvSpPr/>
          <p:nvPr/>
        </p:nvSpPr>
        <p:spPr>
          <a:xfrm>
            <a:off x="4292352" y="624451"/>
            <a:ext cx="559296" cy="356277"/>
          </a:xfrm>
          <a:prstGeom prst="downArrow">
            <a:avLst/>
          </a:prstGeom>
          <a:solidFill>
            <a:srgbClr val="9900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1" name="24-Point Star 20"/>
          <p:cNvSpPr/>
          <p:nvPr/>
        </p:nvSpPr>
        <p:spPr>
          <a:xfrm>
            <a:off x="0" y="114829"/>
            <a:ext cx="2411760" cy="1224136"/>
          </a:xfrm>
          <a:prstGeom prst="star24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cs typeface="DilleniaUPC" pitchFamily="18" charset="-34"/>
              </a:rPr>
              <a:t>สร้างกระแส</a:t>
            </a:r>
            <a:endParaRPr lang="th-TH" sz="3600" b="1" dirty="0">
              <a:cs typeface="DilleniaUPC" pitchFamily="18" charset="-34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7636548" y="2884748"/>
            <a:ext cx="0" cy="512440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475656" y="4668180"/>
            <a:ext cx="6201562" cy="16768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1493821" y="4149080"/>
            <a:ext cx="0" cy="512440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 flipV="1">
            <a:off x="4580874" y="4179438"/>
            <a:ext cx="9128" cy="753346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7645422" y="4149080"/>
            <a:ext cx="0" cy="512440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35496" y="3140968"/>
            <a:ext cx="2862572" cy="115212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cs typeface="LilyUPC" pitchFamily="34" charset="-34"/>
              </a:rPr>
              <a:t>ผ่านสื่อมวลชนต่างๆ</a:t>
            </a:r>
            <a:endParaRPr lang="th-TH" sz="3600" b="1" dirty="0">
              <a:cs typeface="LilyUPC" pitchFamily="34" charset="-34"/>
            </a:endParaRPr>
          </a:p>
        </p:txBody>
      </p:sp>
      <p:sp>
        <p:nvSpPr>
          <p:cNvPr id="8" name="Oval 7"/>
          <p:cNvSpPr/>
          <p:nvPr/>
        </p:nvSpPr>
        <p:spPr>
          <a:xfrm>
            <a:off x="3203848" y="3140968"/>
            <a:ext cx="2736304" cy="129614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4000" b="1" dirty="0" smtClean="0">
                <a:cs typeface="LilyUPC" pitchFamily="34" charset="-34"/>
              </a:rPr>
              <a:t>Social Media</a:t>
            </a:r>
            <a:endParaRPr lang="th-TH" sz="4000" b="1" dirty="0">
              <a:cs typeface="LilyUPC" pitchFamily="34" charset="-34"/>
            </a:endParaRPr>
          </a:p>
        </p:txBody>
      </p:sp>
      <p:sp>
        <p:nvSpPr>
          <p:cNvPr id="9" name="Oval 8"/>
          <p:cNvSpPr/>
          <p:nvPr/>
        </p:nvSpPr>
        <p:spPr>
          <a:xfrm>
            <a:off x="6192260" y="3140968"/>
            <a:ext cx="2736304" cy="129614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cs typeface="LilyUPC" pitchFamily="34" charset="-34"/>
              </a:rPr>
              <a:t>จัดกิจกรรมต่างๆ</a:t>
            </a:r>
            <a:endParaRPr lang="th-TH" sz="4000" b="1" dirty="0">
              <a:cs typeface="LilyUPC" pitchFamily="34" charset="-34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2051720" y="4924400"/>
            <a:ext cx="4248472" cy="16768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2051720" y="4932784"/>
            <a:ext cx="0" cy="512440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6300192" y="4932784"/>
            <a:ext cx="0" cy="512440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3779912" y="5157192"/>
            <a:ext cx="5040560" cy="648072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002060"/>
                </a:solidFill>
                <a:cs typeface="LilyUPC" pitchFamily="34" charset="-34"/>
              </a:rPr>
              <a:t>จังหวัด/พื้นที่(ศพส.จ.)</a:t>
            </a:r>
            <a:endParaRPr lang="th-TH" sz="4000" b="1" dirty="0">
              <a:solidFill>
                <a:srgbClr val="002060"/>
              </a:solidFill>
              <a:cs typeface="LilyUPC" pitchFamily="34" charset="-34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35496" y="5157192"/>
            <a:ext cx="3744416" cy="648072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002060"/>
                </a:solidFill>
                <a:cs typeface="LilyUPC" pitchFamily="34" charset="-34"/>
              </a:rPr>
              <a:t>ส่วนกลาง(ศพส.)</a:t>
            </a:r>
            <a:endParaRPr lang="th-TH" sz="4000" b="1" dirty="0">
              <a:solidFill>
                <a:srgbClr val="002060"/>
              </a:solidFill>
              <a:cs typeface="LilyUPC" pitchFamily="34" charset="-34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flipV="1">
            <a:off x="1646221" y="4301480"/>
            <a:ext cx="0" cy="512440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/>
          <p:cNvSpPr/>
          <p:nvPr/>
        </p:nvSpPr>
        <p:spPr>
          <a:xfrm>
            <a:off x="35496" y="5949280"/>
            <a:ext cx="3744416" cy="936104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cs typeface="LilyUPC" pitchFamily="34" charset="-34"/>
              </a:rPr>
              <a:t>โทรทัศน์/วิทยุ/นสพ.  ฯลฯ</a:t>
            </a:r>
            <a:endParaRPr lang="th-TH" sz="36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cs typeface="LilyUPC" pitchFamily="34" charset="-34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4139952" y="5949280"/>
            <a:ext cx="4860032" cy="936104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cs typeface="LilyUPC" pitchFamily="34" charset="-34"/>
              </a:rPr>
              <a:t>สื่อท้องถิ่น/วิทยุชุมชน/รายการในท้องถิ่นทุกจังหวัด  ฯลฯ</a:t>
            </a:r>
            <a:endParaRPr lang="th-TH" sz="36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cs typeface="LilyUPC" pitchFamily="34" charset="-34"/>
            </a:endParaRPr>
          </a:p>
        </p:txBody>
      </p:sp>
      <p:sp>
        <p:nvSpPr>
          <p:cNvPr id="42" name="Down Arrow 41"/>
          <p:cNvSpPr/>
          <p:nvPr/>
        </p:nvSpPr>
        <p:spPr>
          <a:xfrm>
            <a:off x="1501078" y="5946326"/>
            <a:ext cx="559296" cy="356277"/>
          </a:xfrm>
          <a:prstGeom prst="downArrow">
            <a:avLst/>
          </a:prstGeom>
          <a:solidFill>
            <a:srgbClr val="9900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3" name="Down Arrow 42"/>
          <p:cNvSpPr/>
          <p:nvPr/>
        </p:nvSpPr>
        <p:spPr>
          <a:xfrm>
            <a:off x="6192260" y="5627125"/>
            <a:ext cx="559296" cy="356277"/>
          </a:xfrm>
          <a:prstGeom prst="downArrow">
            <a:avLst/>
          </a:prstGeom>
          <a:solidFill>
            <a:srgbClr val="9900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77198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95536" y="332656"/>
            <a:ext cx="7992888" cy="187220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cs typeface="LilyUPC" pitchFamily="34" charset="-34"/>
              </a:rPr>
              <a:t>มอบหมายให้ทุก ศพส.จ. มีแผนการ รณรงค์ สร้างกระแส และประชาสัมพันธ์ กองทุนแม่ของแผ่นดิน โดยผ่านสื่อในจังหวัดที่มี จนถึงระดับหมู่บ้าน/ชุมชน</a:t>
            </a:r>
            <a:endParaRPr lang="th-TH" sz="4000" b="1" dirty="0">
              <a:cs typeface="LilyUPC" pitchFamily="34" charset="-34"/>
            </a:endParaRPr>
          </a:p>
        </p:txBody>
      </p:sp>
      <p:sp>
        <p:nvSpPr>
          <p:cNvPr id="21" name="24-Point Star 20"/>
          <p:cNvSpPr/>
          <p:nvPr/>
        </p:nvSpPr>
        <p:spPr>
          <a:xfrm>
            <a:off x="1979712" y="5373216"/>
            <a:ext cx="5040560" cy="1224136"/>
          </a:xfrm>
          <a:prstGeom prst="star24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400" b="1" dirty="0" smtClean="0">
                <a:cs typeface="DilleniaUPC" pitchFamily="18" charset="-34"/>
              </a:rPr>
              <a:t>มิ.ย. –ก.ย.นี้</a:t>
            </a:r>
            <a:endParaRPr lang="th-TH" sz="4400" b="1" dirty="0">
              <a:cs typeface="DilleniaUPC" pitchFamily="18" charset="-34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501078" y="2780928"/>
            <a:ext cx="5951242" cy="187220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cs typeface="LilyUPC" pitchFamily="34" charset="-34"/>
              </a:rPr>
              <a:t>วิทยุ,สถานีวิทยุต่างๆ , </a:t>
            </a:r>
            <a:r>
              <a:rPr lang="en-US" sz="4000" b="1" dirty="0" smtClean="0">
                <a:cs typeface="LilyUPC" pitchFamily="34" charset="-34"/>
              </a:rPr>
              <a:t>Cable-TV ,</a:t>
            </a:r>
            <a:r>
              <a:rPr lang="th-TH" sz="4000" b="1" dirty="0" smtClean="0">
                <a:cs typeface="LilyUPC" pitchFamily="34" charset="-34"/>
              </a:rPr>
              <a:t>เสียงตามสายในพื้นที่</a:t>
            </a:r>
          </a:p>
          <a:p>
            <a:pPr algn="ctr"/>
            <a:r>
              <a:rPr lang="th-TH" sz="4000" b="1" dirty="0" smtClean="0">
                <a:cs typeface="LilyUPC" pitchFamily="34" charset="-34"/>
              </a:rPr>
              <a:t>ฯลฯ</a:t>
            </a:r>
            <a:endParaRPr lang="th-TH" sz="4000" b="1" dirty="0">
              <a:cs typeface="LilyUPC" pitchFamily="34" charset="-34"/>
            </a:endParaRPr>
          </a:p>
        </p:txBody>
      </p:sp>
      <p:sp>
        <p:nvSpPr>
          <p:cNvPr id="42" name="Down Arrow 41"/>
          <p:cNvSpPr/>
          <p:nvPr/>
        </p:nvSpPr>
        <p:spPr>
          <a:xfrm>
            <a:off x="4139952" y="2204864"/>
            <a:ext cx="684076" cy="576064"/>
          </a:xfrm>
          <a:prstGeom prst="downArrow">
            <a:avLst/>
          </a:prstGeom>
          <a:solidFill>
            <a:srgbClr val="9900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4" name="Down Arrow 33"/>
          <p:cNvSpPr/>
          <p:nvPr/>
        </p:nvSpPr>
        <p:spPr>
          <a:xfrm>
            <a:off x="4139952" y="4725144"/>
            <a:ext cx="684076" cy="576064"/>
          </a:xfrm>
          <a:prstGeom prst="downArrow">
            <a:avLst/>
          </a:prstGeom>
          <a:solidFill>
            <a:srgbClr val="9900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98154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5496" y="48386"/>
            <a:ext cx="1600944" cy="1224137"/>
          </a:xfrm>
          <a:prstGeom prst="rect">
            <a:avLst/>
          </a:prstGeom>
        </p:spPr>
        <p:txBody>
          <a:bodyPr vert="horz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b="1" u="sng" dirty="0">
                <a:solidFill>
                  <a:srgbClr val="FFCCFF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  <a:cs typeface="IrisUPC" pitchFamily="34" charset="-34"/>
              </a:rPr>
              <a:t>แนวทางที่ </a:t>
            </a:r>
            <a:r>
              <a:rPr lang="th-TH" b="1" u="sng" dirty="0" smtClean="0">
                <a:solidFill>
                  <a:srgbClr val="FFCCFF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  <a:cs typeface="IrisUPC" pitchFamily="34" charset="-34"/>
              </a:rPr>
              <a:t>2 </a:t>
            </a:r>
            <a:r>
              <a:rPr lang="en-US" b="1" u="sng" dirty="0">
                <a:solidFill>
                  <a:srgbClr val="FFCCFF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  <a:cs typeface="IrisUPC" pitchFamily="34" charset="-34"/>
              </a:rPr>
              <a:t>:</a:t>
            </a:r>
            <a:endParaRPr lang="th-TH" b="1" u="sng" dirty="0">
              <a:solidFill>
                <a:srgbClr val="FFCCFF"/>
              </a:solidFill>
              <a:effectLst>
                <a:glow rad="101600">
                  <a:srgbClr val="002060">
                    <a:alpha val="60000"/>
                  </a:srgbClr>
                </a:glow>
              </a:effectLst>
              <a:cs typeface="IrisUPC" pitchFamily="34" charset="-34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907704" y="2060848"/>
            <a:ext cx="4752528" cy="16768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1907704" y="2069232"/>
            <a:ext cx="0" cy="512440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4572000" y="1628800"/>
            <a:ext cx="0" cy="396770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ounded Rectangle 2"/>
          <p:cNvSpPr/>
          <p:nvPr/>
        </p:nvSpPr>
        <p:spPr>
          <a:xfrm>
            <a:off x="1763688" y="188640"/>
            <a:ext cx="6120680" cy="57606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prstClr val="black"/>
                </a:solidFill>
                <a:cs typeface="LilyUPC" pitchFamily="34" charset="-34"/>
              </a:rPr>
              <a:t>สร้างความมั่นคง 12,189 ม.กองทุนแม่ฯ</a:t>
            </a:r>
            <a:endParaRPr lang="th-TH" sz="4000" b="1" dirty="0">
              <a:solidFill>
                <a:prstClr val="black"/>
              </a:solidFill>
              <a:cs typeface="LilyUPC" pitchFamily="34" charset="-34"/>
            </a:endParaRPr>
          </a:p>
        </p:txBody>
      </p:sp>
      <p:sp>
        <p:nvSpPr>
          <p:cNvPr id="23" name="Down Arrow 22"/>
          <p:cNvSpPr/>
          <p:nvPr/>
        </p:nvSpPr>
        <p:spPr>
          <a:xfrm rot="16200000">
            <a:off x="1449918" y="311654"/>
            <a:ext cx="559296" cy="356277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6660232" y="2069232"/>
            <a:ext cx="0" cy="512440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35496" y="2492896"/>
            <a:ext cx="3600400" cy="115212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prstClr val="black"/>
                </a:solidFill>
                <a:cs typeface="LilyUPC" pitchFamily="34" charset="-34"/>
              </a:rPr>
              <a:t>ปรากฏข่าวสารยา</a:t>
            </a:r>
            <a:r>
              <a:rPr lang="th-TH" sz="3600" b="1" dirty="0">
                <a:solidFill>
                  <a:prstClr val="black"/>
                </a:solidFill>
                <a:cs typeface="LilyUPC" pitchFamily="34" charset="-34"/>
              </a:rPr>
              <a:t>เสพติด 9,402 แห่ง</a:t>
            </a:r>
            <a:r>
              <a:rPr lang="th-TH" sz="3600" b="1" dirty="0" smtClean="0">
                <a:solidFill>
                  <a:prstClr val="black"/>
                </a:solidFill>
                <a:cs typeface="LilyUPC" pitchFamily="34" charset="-34"/>
              </a:rPr>
              <a:t>(77 %)</a:t>
            </a:r>
            <a:endParaRPr lang="th-TH" sz="3600" b="1" dirty="0">
              <a:solidFill>
                <a:prstClr val="black"/>
              </a:solidFill>
              <a:cs typeface="LilyUPC" pitchFamily="34" charset="-34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175876" y="2420888"/>
            <a:ext cx="4932628" cy="129614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prstClr val="black"/>
                </a:solidFill>
                <a:cs typeface="LilyUPC" pitchFamily="34" charset="-34"/>
              </a:rPr>
              <a:t>การบริหารจัดการ และการดำเนินงานในส่วนของกองทุนแม่ฯ</a:t>
            </a:r>
            <a:endParaRPr lang="th-TH" sz="4000" b="1" dirty="0">
              <a:solidFill>
                <a:prstClr val="black"/>
              </a:solidFill>
              <a:cs typeface="LilyUPC" pitchFamily="34" charset="-34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35496" y="3933056"/>
            <a:ext cx="4518502" cy="216024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sz="3600" b="1" dirty="0" smtClean="0">
                <a:solidFill>
                  <a:srgbClr val="0000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LilyUPC" pitchFamily="34" charset="-34"/>
              </a:rPr>
              <a:t>:</a:t>
            </a:r>
            <a:r>
              <a:rPr lang="th-TH" sz="3600" b="1" dirty="0" smtClean="0">
                <a:solidFill>
                  <a:srgbClr val="0000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LilyUPC" pitchFamily="34" charset="-34"/>
              </a:rPr>
              <a:t>มีสภาพปัญหายาเสพติดมาแต่เดิม ปัจจุบันก็ยังดำรงอยู่</a:t>
            </a:r>
          </a:p>
          <a:p>
            <a:r>
              <a:rPr lang="en-US" sz="3600" b="1" dirty="0" smtClean="0">
                <a:solidFill>
                  <a:srgbClr val="0000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LilyUPC" pitchFamily="34" charset="-34"/>
              </a:rPr>
              <a:t>:</a:t>
            </a:r>
            <a:r>
              <a:rPr lang="th-TH" sz="3600" b="1" dirty="0" smtClean="0">
                <a:solidFill>
                  <a:srgbClr val="0000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LilyUPC" pitchFamily="34" charset="-34"/>
              </a:rPr>
              <a:t>สภาพปัญหายาเสพติดฟื้นกลับ</a:t>
            </a:r>
            <a:endParaRPr lang="th-TH" sz="3600" b="1" dirty="0">
              <a:solidFill>
                <a:srgbClr val="0000CC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cs typeface="LilyUPC" pitchFamily="34" charset="-34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5004048" y="4005064"/>
            <a:ext cx="3888432" cy="266805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sz="3600" b="1" dirty="0" smtClean="0">
                <a:solidFill>
                  <a:srgbClr val="0000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LilyUPC" pitchFamily="34" charset="-34"/>
              </a:rPr>
              <a:t>:</a:t>
            </a:r>
            <a:r>
              <a:rPr lang="th-TH" sz="3600" b="1" dirty="0" smtClean="0">
                <a:solidFill>
                  <a:srgbClr val="0000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LilyUPC" pitchFamily="34" charset="-34"/>
              </a:rPr>
              <a:t>ระบบการจัดการกองทุนฯ</a:t>
            </a:r>
          </a:p>
          <a:p>
            <a:r>
              <a:rPr lang="en-US" sz="3600" b="1" dirty="0" smtClean="0">
                <a:solidFill>
                  <a:srgbClr val="0000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LilyUPC" pitchFamily="34" charset="-34"/>
              </a:rPr>
              <a:t>:</a:t>
            </a:r>
            <a:r>
              <a:rPr lang="th-TH" sz="3600" b="1" dirty="0" smtClean="0">
                <a:solidFill>
                  <a:srgbClr val="0000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LilyUPC" pitchFamily="34" charset="-34"/>
              </a:rPr>
              <a:t>สภาพกองทุนฯ</a:t>
            </a:r>
          </a:p>
          <a:p>
            <a:r>
              <a:rPr lang="en-US" sz="3600" b="1" dirty="0" smtClean="0">
                <a:solidFill>
                  <a:srgbClr val="0000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LilyUPC" pitchFamily="34" charset="-34"/>
              </a:rPr>
              <a:t>:</a:t>
            </a:r>
            <a:r>
              <a:rPr lang="th-TH" sz="3600" b="1" dirty="0" smtClean="0">
                <a:solidFill>
                  <a:srgbClr val="0000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LilyUPC" pitchFamily="34" charset="-34"/>
              </a:rPr>
              <a:t>กฎระเบียบ/กรรมการ</a:t>
            </a:r>
          </a:p>
          <a:p>
            <a:r>
              <a:rPr lang="en-US" sz="3600" b="1" dirty="0" smtClean="0">
                <a:solidFill>
                  <a:srgbClr val="0000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LilyUPC" pitchFamily="34" charset="-34"/>
              </a:rPr>
              <a:t>:</a:t>
            </a:r>
            <a:r>
              <a:rPr lang="th-TH" sz="3600" b="1" dirty="0" smtClean="0">
                <a:solidFill>
                  <a:srgbClr val="0000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LilyUPC" pitchFamily="34" charset="-34"/>
              </a:rPr>
              <a:t>กิจกรรม</a:t>
            </a:r>
          </a:p>
          <a:p>
            <a:pPr algn="ctr"/>
            <a:r>
              <a:rPr lang="th-TH" sz="3600" b="1" dirty="0" smtClean="0">
                <a:solidFill>
                  <a:srgbClr val="0000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LilyUPC" pitchFamily="34" charset="-34"/>
              </a:rPr>
              <a:t>ฯลฯ</a:t>
            </a:r>
            <a:endParaRPr lang="th-TH" sz="3600" b="1" dirty="0">
              <a:solidFill>
                <a:srgbClr val="0000CC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cs typeface="LilyUPC" pitchFamily="34" charset="-34"/>
            </a:endParaRPr>
          </a:p>
        </p:txBody>
      </p:sp>
      <p:sp>
        <p:nvSpPr>
          <p:cNvPr id="42" name="Down Arrow 41"/>
          <p:cNvSpPr/>
          <p:nvPr/>
        </p:nvSpPr>
        <p:spPr>
          <a:xfrm>
            <a:off x="1636440" y="3717032"/>
            <a:ext cx="559296" cy="356277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43" name="Down Arrow 42"/>
          <p:cNvSpPr/>
          <p:nvPr/>
        </p:nvSpPr>
        <p:spPr>
          <a:xfrm>
            <a:off x="6460976" y="3717032"/>
            <a:ext cx="559296" cy="356277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1789110" y="980728"/>
            <a:ext cx="6167266" cy="684076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400" b="1" dirty="0" smtClean="0">
                <a:cs typeface="DilleniaUPC" pitchFamily="18" charset="-34"/>
              </a:rPr>
              <a:t>สถานภาพปัญหา 12,189 ม.กองทุนแม่ฯ</a:t>
            </a:r>
            <a:endParaRPr lang="th-TH" sz="4400" b="1" dirty="0">
              <a:cs typeface="Dillen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913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38808" y="116632"/>
            <a:ext cx="5400600" cy="57606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prstClr val="black"/>
                </a:solidFill>
                <a:cs typeface="LilyUPC" pitchFamily="34" charset="-34"/>
              </a:rPr>
              <a:t>การสร้างความเข้มแข็ง 10 ขั้นตอน</a:t>
            </a:r>
            <a:endParaRPr lang="th-TH" sz="4000" b="1" dirty="0">
              <a:solidFill>
                <a:prstClr val="black"/>
              </a:solidFill>
              <a:cs typeface="LilyUPC" pitchFamily="34" charset="-34"/>
            </a:endParaRPr>
          </a:p>
        </p:txBody>
      </p:sp>
      <p:sp>
        <p:nvSpPr>
          <p:cNvPr id="23" name="Down Arrow 22"/>
          <p:cNvSpPr/>
          <p:nvPr/>
        </p:nvSpPr>
        <p:spPr>
          <a:xfrm>
            <a:off x="3159460" y="696459"/>
            <a:ext cx="559296" cy="356277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39552" y="2132856"/>
            <a:ext cx="5760640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prstClr val="black"/>
                </a:solidFill>
                <a:cs typeface="DilleniaUPC" pitchFamily="18" charset="-34"/>
              </a:rPr>
              <a:t>(2) เสริมแกนนำให้เข้มแข็ง</a:t>
            </a:r>
            <a:endParaRPr lang="th-TH" sz="4000" b="1" dirty="0">
              <a:solidFill>
                <a:prstClr val="black"/>
              </a:solidFill>
              <a:cs typeface="DilleniaUPC" pitchFamily="18" charset="-34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6948264" y="1068856"/>
            <a:ext cx="1800200" cy="70396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th-TH" sz="3600" b="1" dirty="0" smtClean="0">
                <a:solidFill>
                  <a:srgbClr val="0000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LilyUPC" pitchFamily="34" charset="-34"/>
              </a:rPr>
              <a:t>ชุดวิทยากรฯ</a:t>
            </a:r>
            <a:endParaRPr lang="th-TH" sz="3600" b="1" dirty="0">
              <a:solidFill>
                <a:srgbClr val="0000CC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cs typeface="LilyUPC" pitchFamily="34" charset="-34"/>
            </a:endParaRPr>
          </a:p>
        </p:txBody>
      </p:sp>
      <p:sp>
        <p:nvSpPr>
          <p:cNvPr id="42" name="Down Arrow 41"/>
          <p:cNvSpPr/>
          <p:nvPr/>
        </p:nvSpPr>
        <p:spPr>
          <a:xfrm>
            <a:off x="3187080" y="2928707"/>
            <a:ext cx="559296" cy="356277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43" name="Down Arrow 42"/>
          <p:cNvSpPr/>
          <p:nvPr/>
        </p:nvSpPr>
        <p:spPr>
          <a:xfrm rot="16200000">
            <a:off x="6334465" y="1174910"/>
            <a:ext cx="559296" cy="483825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539552" y="1088740"/>
            <a:ext cx="5760640" cy="684076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cs typeface="DilleniaUPC" pitchFamily="18" charset="-34"/>
              </a:rPr>
              <a:t>(1) ทบทวนปัญหาโดยสันติและมีส่วนร่วม</a:t>
            </a:r>
            <a:endParaRPr lang="th-TH" sz="4000" b="1" dirty="0">
              <a:cs typeface="DilleniaUPC" pitchFamily="18" charset="-34"/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3187080" y="1776579"/>
            <a:ext cx="559296" cy="356277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51520" y="4365104"/>
            <a:ext cx="6372015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prstClr val="black"/>
                </a:solidFill>
                <a:cs typeface="DilleniaUPC" pitchFamily="18" charset="-34"/>
              </a:rPr>
              <a:t>(4) ใช้มาตรการทางสังคม ใช้กฎชุมชน โดยสันติ</a:t>
            </a:r>
            <a:endParaRPr lang="th-TH" sz="4000" b="1" dirty="0">
              <a:solidFill>
                <a:prstClr val="black"/>
              </a:solidFill>
              <a:cs typeface="DilleniaUPC" pitchFamily="18" charset="-34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39552" y="3284984"/>
            <a:ext cx="5760640" cy="684076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cs typeface="DilleniaUPC" pitchFamily="18" charset="-34"/>
              </a:rPr>
              <a:t>(3) ขยายสมาชิกกองทุนฯเพิ่มขึ้น</a:t>
            </a:r>
            <a:endParaRPr lang="th-TH" sz="4000" b="1" dirty="0">
              <a:cs typeface="DilleniaUPC" pitchFamily="18" charset="-34"/>
            </a:endParaRPr>
          </a:p>
        </p:txBody>
      </p:sp>
      <p:sp>
        <p:nvSpPr>
          <p:cNvPr id="20" name="Down Arrow 19"/>
          <p:cNvSpPr/>
          <p:nvPr/>
        </p:nvSpPr>
        <p:spPr>
          <a:xfrm>
            <a:off x="3187080" y="4008827"/>
            <a:ext cx="559296" cy="356277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1" name="Down Arrow 20"/>
          <p:cNvSpPr/>
          <p:nvPr/>
        </p:nvSpPr>
        <p:spPr>
          <a:xfrm>
            <a:off x="3187080" y="5157192"/>
            <a:ext cx="559296" cy="356277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539552" y="5553236"/>
            <a:ext cx="5760640" cy="684076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cs typeface="DilleniaUPC" pitchFamily="18" charset="-34"/>
              </a:rPr>
              <a:t>(5) รณรงค์เรื่องยาเสพติด</a:t>
            </a:r>
            <a:endParaRPr lang="th-TH" sz="4000" b="1" dirty="0">
              <a:cs typeface="DilleniaUPC" pitchFamily="18" charset="-34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856026" y="1988840"/>
            <a:ext cx="2287974" cy="97398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th-TH" sz="3600" b="1" dirty="0" smtClean="0">
                <a:solidFill>
                  <a:srgbClr val="0000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LilyUPC" pitchFamily="34" charset="-34"/>
              </a:rPr>
              <a:t>อบรม/สัมมนาแกนนำหมู่บ้าน</a:t>
            </a:r>
            <a:endParaRPr lang="th-TH" sz="3600" b="1" dirty="0">
              <a:solidFill>
                <a:srgbClr val="0000CC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cs typeface="LilyUPC" pitchFamily="34" charset="-34"/>
            </a:endParaRPr>
          </a:p>
        </p:txBody>
      </p:sp>
      <p:sp>
        <p:nvSpPr>
          <p:cNvPr id="25" name="Down Arrow 24"/>
          <p:cNvSpPr/>
          <p:nvPr/>
        </p:nvSpPr>
        <p:spPr>
          <a:xfrm rot="16200000">
            <a:off x="6334465" y="2238910"/>
            <a:ext cx="559296" cy="483825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6948264" y="3229096"/>
            <a:ext cx="1800200" cy="70396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th-TH" sz="3600" b="1" dirty="0" smtClean="0">
                <a:solidFill>
                  <a:srgbClr val="0000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LilyUPC" pitchFamily="34" charset="-34"/>
              </a:rPr>
              <a:t>กรรมการฯ</a:t>
            </a:r>
            <a:endParaRPr lang="th-TH" sz="3600" b="1" dirty="0">
              <a:solidFill>
                <a:srgbClr val="0000CC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cs typeface="LilyUPC" pitchFamily="34" charset="-34"/>
            </a:endParaRPr>
          </a:p>
        </p:txBody>
      </p:sp>
      <p:sp>
        <p:nvSpPr>
          <p:cNvPr id="28" name="Down Arrow 27"/>
          <p:cNvSpPr/>
          <p:nvPr/>
        </p:nvSpPr>
        <p:spPr>
          <a:xfrm rot="16200000">
            <a:off x="6334465" y="3335150"/>
            <a:ext cx="559296" cy="483825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7164288" y="4381224"/>
            <a:ext cx="1800200" cy="70396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th-TH" sz="3600" b="1" dirty="0" smtClean="0">
                <a:solidFill>
                  <a:srgbClr val="0000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LilyUPC" pitchFamily="34" charset="-34"/>
              </a:rPr>
              <a:t>กรรมการฯ</a:t>
            </a:r>
            <a:endParaRPr lang="th-TH" sz="3600" b="1" dirty="0">
              <a:solidFill>
                <a:srgbClr val="0000CC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cs typeface="LilyUPC" pitchFamily="34" charset="-34"/>
            </a:endParaRPr>
          </a:p>
        </p:txBody>
      </p:sp>
      <p:sp>
        <p:nvSpPr>
          <p:cNvPr id="30" name="Down Arrow 29"/>
          <p:cNvSpPr/>
          <p:nvPr/>
        </p:nvSpPr>
        <p:spPr>
          <a:xfrm rot="16200000">
            <a:off x="6550489" y="4487278"/>
            <a:ext cx="559296" cy="483825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6948264" y="5301208"/>
            <a:ext cx="2195736" cy="1208016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th-TH" sz="3600" b="1" dirty="0" smtClean="0">
                <a:solidFill>
                  <a:srgbClr val="0000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LilyUPC" pitchFamily="34" charset="-34"/>
              </a:rPr>
              <a:t>สื่อต่าง ๆ/ผู้นำ/วิทยกรฯ</a:t>
            </a:r>
            <a:endParaRPr lang="th-TH" sz="3600" b="1" dirty="0">
              <a:solidFill>
                <a:srgbClr val="0000CC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cs typeface="LilyUPC" pitchFamily="34" charset="-34"/>
            </a:endParaRPr>
          </a:p>
        </p:txBody>
      </p:sp>
      <p:sp>
        <p:nvSpPr>
          <p:cNvPr id="33" name="Down Arrow 32"/>
          <p:cNvSpPr/>
          <p:nvPr/>
        </p:nvSpPr>
        <p:spPr>
          <a:xfrm rot="16200000">
            <a:off x="6334465" y="5639406"/>
            <a:ext cx="559296" cy="483825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689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own Arrow 22"/>
          <p:cNvSpPr/>
          <p:nvPr/>
        </p:nvSpPr>
        <p:spPr>
          <a:xfrm>
            <a:off x="3159460" y="188640"/>
            <a:ext cx="559296" cy="504056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39552" y="1828704"/>
            <a:ext cx="5760640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prstClr val="black"/>
                </a:solidFill>
                <a:cs typeface="DilleniaUPC" pitchFamily="18" charset="-34"/>
              </a:rPr>
              <a:t>(7) ลดยาเสพติด ตามแนวทางสันติ</a:t>
            </a:r>
            <a:endParaRPr lang="th-TH" sz="4000" b="1" dirty="0">
              <a:solidFill>
                <a:prstClr val="black"/>
              </a:solidFill>
              <a:cs typeface="DilleniaUPC" pitchFamily="18" charset="-34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6588225" y="692696"/>
            <a:ext cx="2555776" cy="70396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th-TH" sz="3600" b="1" dirty="0" smtClean="0">
                <a:solidFill>
                  <a:srgbClr val="0000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LilyUPC" pitchFamily="34" charset="-34"/>
              </a:rPr>
              <a:t>กรรมการ/สมาชิก</a:t>
            </a:r>
            <a:endParaRPr lang="th-TH" sz="3600" b="1" dirty="0">
              <a:solidFill>
                <a:srgbClr val="0000CC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cs typeface="LilyUPC" pitchFamily="34" charset="-34"/>
            </a:endParaRPr>
          </a:p>
        </p:txBody>
      </p:sp>
      <p:sp>
        <p:nvSpPr>
          <p:cNvPr id="42" name="Down Arrow 41"/>
          <p:cNvSpPr/>
          <p:nvPr/>
        </p:nvSpPr>
        <p:spPr>
          <a:xfrm>
            <a:off x="3187080" y="2624555"/>
            <a:ext cx="559296" cy="356277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43" name="Down Arrow 42"/>
          <p:cNvSpPr/>
          <p:nvPr/>
        </p:nvSpPr>
        <p:spPr>
          <a:xfrm rot="16200000">
            <a:off x="5974425" y="870758"/>
            <a:ext cx="559296" cy="483825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539552" y="784588"/>
            <a:ext cx="5400600" cy="684076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cs typeface="DilleniaUPC" pitchFamily="18" charset="-34"/>
              </a:rPr>
              <a:t>(6) เสริมกองทุนแม่ฯ ด้วยทุนต่าง ๆ</a:t>
            </a:r>
            <a:endParaRPr lang="th-TH" sz="4000" b="1" dirty="0">
              <a:cs typeface="DilleniaUPC" pitchFamily="18" charset="-34"/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3187080" y="1472427"/>
            <a:ext cx="559296" cy="356277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39552" y="4060952"/>
            <a:ext cx="5714521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prstClr val="black"/>
                </a:solidFill>
                <a:cs typeface="DilleniaUPC" pitchFamily="18" charset="-34"/>
              </a:rPr>
              <a:t>(9) การรับรองครัวเรือน</a:t>
            </a:r>
            <a:endParaRPr lang="th-TH" sz="4000" b="1" dirty="0">
              <a:solidFill>
                <a:prstClr val="black"/>
              </a:solidFill>
              <a:cs typeface="DilleniaUPC" pitchFamily="18" charset="-34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39552" y="2980832"/>
            <a:ext cx="5760640" cy="684076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cs typeface="DilleniaUPC" pitchFamily="18" charset="-34"/>
              </a:rPr>
              <a:t>(8) ดำรง กิจกรรมต่อเนื่อง</a:t>
            </a:r>
            <a:endParaRPr lang="th-TH" sz="4000" b="1" dirty="0">
              <a:cs typeface="DilleniaUPC" pitchFamily="18" charset="-34"/>
            </a:endParaRPr>
          </a:p>
        </p:txBody>
      </p:sp>
      <p:sp>
        <p:nvSpPr>
          <p:cNvPr id="20" name="Down Arrow 19"/>
          <p:cNvSpPr/>
          <p:nvPr/>
        </p:nvSpPr>
        <p:spPr>
          <a:xfrm>
            <a:off x="3187080" y="3704675"/>
            <a:ext cx="559296" cy="356277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1" name="Down Arrow 20"/>
          <p:cNvSpPr/>
          <p:nvPr/>
        </p:nvSpPr>
        <p:spPr>
          <a:xfrm>
            <a:off x="3187080" y="4853040"/>
            <a:ext cx="559296" cy="356277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539552" y="5249084"/>
            <a:ext cx="5760640" cy="684076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cs typeface="DilleniaUPC" pitchFamily="18" charset="-34"/>
              </a:rPr>
              <a:t>(10) รักษาสถานะชุมชนเข้มแข็ง</a:t>
            </a:r>
            <a:endParaRPr lang="th-TH" sz="4000" b="1" dirty="0">
              <a:cs typeface="DilleniaUPC" pitchFamily="18" charset="-34"/>
            </a:endParaRPr>
          </a:p>
        </p:txBody>
      </p:sp>
      <p:sp>
        <p:nvSpPr>
          <p:cNvPr id="25" name="Down Arrow 24"/>
          <p:cNvSpPr/>
          <p:nvPr/>
        </p:nvSpPr>
        <p:spPr>
          <a:xfrm rot="16200000">
            <a:off x="6334465" y="1934758"/>
            <a:ext cx="559296" cy="483825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8" name="Down Arrow 27"/>
          <p:cNvSpPr/>
          <p:nvPr/>
        </p:nvSpPr>
        <p:spPr>
          <a:xfrm rot="16200000">
            <a:off x="6334465" y="3030998"/>
            <a:ext cx="559296" cy="483825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30" name="Down Arrow 29"/>
          <p:cNvSpPr/>
          <p:nvPr/>
        </p:nvSpPr>
        <p:spPr>
          <a:xfrm rot="16200000">
            <a:off x="6282687" y="4183126"/>
            <a:ext cx="559296" cy="483825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33" name="Down Arrow 32"/>
          <p:cNvSpPr/>
          <p:nvPr/>
        </p:nvSpPr>
        <p:spPr>
          <a:xfrm rot="16200000">
            <a:off x="6334465" y="5335254"/>
            <a:ext cx="559296" cy="483825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6" name="Down Arrow 25"/>
          <p:cNvSpPr/>
          <p:nvPr/>
        </p:nvSpPr>
        <p:spPr>
          <a:xfrm>
            <a:off x="7541096" y="188640"/>
            <a:ext cx="559296" cy="504056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768752" y="1700807"/>
            <a:ext cx="2555776" cy="92374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th-TH" sz="3600" b="1" dirty="0" smtClean="0">
                <a:solidFill>
                  <a:srgbClr val="0000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LilyUPC" pitchFamily="34" charset="-34"/>
              </a:rPr>
              <a:t>กรรมการ/สมาชิก/วิทยากร</a:t>
            </a:r>
            <a:endParaRPr lang="th-TH" sz="3600" b="1" dirty="0">
              <a:solidFill>
                <a:srgbClr val="0000CC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cs typeface="LilyUPC" pitchFamily="34" charset="-34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6804248" y="2780928"/>
            <a:ext cx="2555776" cy="92374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th-TH" sz="3600" b="1" dirty="0" smtClean="0">
                <a:solidFill>
                  <a:srgbClr val="0000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LilyUPC" pitchFamily="34" charset="-34"/>
              </a:rPr>
              <a:t>กรรมการ/สมาชิก/วิทยากร</a:t>
            </a:r>
            <a:endParaRPr lang="th-TH" sz="3600" b="1" dirty="0">
              <a:solidFill>
                <a:srgbClr val="0000CC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cs typeface="LilyUPC" pitchFamily="34" charset="-34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6840760" y="3945413"/>
            <a:ext cx="2555776" cy="92374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th-TH" sz="3600" b="1" dirty="0" smtClean="0">
                <a:solidFill>
                  <a:srgbClr val="0000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LilyUPC" pitchFamily="34" charset="-34"/>
              </a:rPr>
              <a:t>กรรมการ/สมาชิก/วิทยากร</a:t>
            </a:r>
            <a:endParaRPr lang="th-TH" sz="3600" b="1" dirty="0">
              <a:solidFill>
                <a:srgbClr val="0000CC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cs typeface="LilyUPC" pitchFamily="34" charset="-34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6804248" y="5097541"/>
            <a:ext cx="2555776" cy="92374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th-TH" sz="3600" b="1" dirty="0" smtClean="0">
                <a:solidFill>
                  <a:srgbClr val="0000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LilyUPC" pitchFamily="34" charset="-34"/>
              </a:rPr>
              <a:t>กรรมการ/สมาชิก/วิทยากร</a:t>
            </a:r>
            <a:endParaRPr lang="th-TH" sz="3600" b="1" dirty="0">
              <a:solidFill>
                <a:srgbClr val="0000CC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cs typeface="LilyUPC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277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Straight Connector 37"/>
          <p:cNvCxnSpPr/>
          <p:nvPr/>
        </p:nvCxnSpPr>
        <p:spPr>
          <a:xfrm flipV="1">
            <a:off x="7164288" y="1340768"/>
            <a:ext cx="0" cy="512440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35496" y="1844824"/>
            <a:ext cx="3762418" cy="108388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prstClr val="black"/>
                </a:solidFill>
                <a:cs typeface="DilleniaUPC" pitchFamily="18" charset="-34"/>
              </a:rPr>
              <a:t>แกนแก้ไขปัญหายาเสพติดโดยสันติ</a:t>
            </a:r>
            <a:endParaRPr lang="th-TH" sz="4000" b="1" dirty="0">
              <a:solidFill>
                <a:prstClr val="black"/>
              </a:solidFill>
              <a:cs typeface="DilleniaUPC" pitchFamily="18" charset="-34"/>
            </a:endParaRPr>
          </a:p>
        </p:txBody>
      </p:sp>
      <p:sp>
        <p:nvSpPr>
          <p:cNvPr id="42" name="Down Arrow 41"/>
          <p:cNvSpPr/>
          <p:nvPr/>
        </p:nvSpPr>
        <p:spPr>
          <a:xfrm>
            <a:off x="1924472" y="2924944"/>
            <a:ext cx="559296" cy="356277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3347864" y="188640"/>
            <a:ext cx="1188132" cy="684076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cs typeface="DilleniaUPC" pitchFamily="18" charset="-34"/>
              </a:rPr>
              <a:t>2 แกน</a:t>
            </a:r>
            <a:endParaRPr lang="th-TH" sz="4000" b="1" dirty="0">
              <a:cs typeface="DilleniaUPC" pitchFamily="18" charset="-34"/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3662282" y="893541"/>
            <a:ext cx="559296" cy="356277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1331641" y="3250862"/>
            <a:ext cx="1872207" cy="97022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prstClr val="black"/>
                </a:solidFill>
                <a:cs typeface="DilleniaUPC" pitchFamily="18" charset="-34"/>
              </a:rPr>
              <a:t>ประชาคมโดยชุมชน</a:t>
            </a:r>
            <a:endParaRPr lang="th-TH" sz="3600" b="1" dirty="0">
              <a:solidFill>
                <a:prstClr val="black"/>
              </a:solidFill>
              <a:cs typeface="DilleniaUPC" pitchFamily="18" charset="-34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055826" y="1700808"/>
            <a:ext cx="4068349" cy="684076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cs typeface="DilleniaUPC" pitchFamily="18" charset="-34"/>
              </a:rPr>
              <a:t>แกนพัฒนางาน กองทุนแม่ฯ</a:t>
            </a:r>
            <a:endParaRPr lang="th-TH" sz="4000" b="1" dirty="0">
              <a:cs typeface="DilleniaUPC" pitchFamily="18" charset="-34"/>
            </a:endParaRPr>
          </a:p>
        </p:txBody>
      </p:sp>
      <p:sp>
        <p:nvSpPr>
          <p:cNvPr id="20" name="Down Arrow 19"/>
          <p:cNvSpPr/>
          <p:nvPr/>
        </p:nvSpPr>
        <p:spPr>
          <a:xfrm>
            <a:off x="6804248" y="2276872"/>
            <a:ext cx="559296" cy="356277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5148064" y="2636912"/>
            <a:ext cx="4003674" cy="792088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cs typeface="DilleniaUPC" pitchFamily="18" charset="-34"/>
              </a:rPr>
              <a:t>การเพิ่มทุนตามแนวทาง</a:t>
            </a:r>
            <a:endParaRPr lang="th-TH" sz="3600" b="1" dirty="0">
              <a:cs typeface="DilleniaUPC" pitchFamily="18" charset="-34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72008" y="47990"/>
            <a:ext cx="2843808" cy="114876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prstClr val="black"/>
                </a:solidFill>
                <a:cs typeface="LilyUPC" pitchFamily="34" charset="-34"/>
              </a:rPr>
              <a:t>สรุปการดำเนินงานตามแนวทางที่ 2</a:t>
            </a:r>
            <a:endParaRPr lang="th-TH" sz="4000" b="1" dirty="0">
              <a:solidFill>
                <a:prstClr val="black"/>
              </a:solidFill>
              <a:cs typeface="LilyUPC" pitchFamily="34" charset="-34"/>
            </a:endParaRPr>
          </a:p>
        </p:txBody>
      </p:sp>
      <p:sp>
        <p:nvSpPr>
          <p:cNvPr id="27" name="24-Point Star 26"/>
          <p:cNvSpPr/>
          <p:nvPr/>
        </p:nvSpPr>
        <p:spPr>
          <a:xfrm>
            <a:off x="4572000" y="-27384"/>
            <a:ext cx="4788024" cy="1224136"/>
          </a:xfrm>
          <a:prstGeom prst="star24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200" b="1" dirty="0" smtClean="0">
                <a:solidFill>
                  <a:srgbClr val="0000CC"/>
                </a:solidFill>
                <a:cs typeface="DilleniaUPC" pitchFamily="18" charset="-34"/>
              </a:rPr>
              <a:t>บทบาท กรรมการ/</a:t>
            </a:r>
            <a:br>
              <a:rPr lang="th-TH" sz="3200" b="1" dirty="0" smtClean="0">
                <a:solidFill>
                  <a:srgbClr val="0000CC"/>
                </a:solidFill>
                <a:cs typeface="DilleniaUPC" pitchFamily="18" charset="-34"/>
              </a:rPr>
            </a:br>
            <a:r>
              <a:rPr lang="th-TH" sz="3200" b="1" dirty="0" smtClean="0">
                <a:solidFill>
                  <a:srgbClr val="0000CC"/>
                </a:solidFill>
                <a:cs typeface="DilleniaUPC" pitchFamily="18" charset="-34"/>
              </a:rPr>
              <a:t>แกนนำ/สมาชิก/วิทยากร</a:t>
            </a:r>
            <a:endParaRPr lang="th-TH" sz="3200" b="1" dirty="0">
              <a:solidFill>
                <a:srgbClr val="0000CC"/>
              </a:solidFill>
              <a:cs typeface="DilleniaUPC" pitchFamily="18" charset="-34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1466782" y="1340768"/>
            <a:ext cx="5697506" cy="0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1484947" y="1340768"/>
            <a:ext cx="0" cy="512440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Down Arrow 42"/>
          <p:cNvSpPr/>
          <p:nvPr/>
        </p:nvSpPr>
        <p:spPr>
          <a:xfrm rot="16200000">
            <a:off x="4534265" y="298384"/>
            <a:ext cx="559296" cy="483825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39" name="Oval 38"/>
          <p:cNvSpPr/>
          <p:nvPr/>
        </p:nvSpPr>
        <p:spPr>
          <a:xfrm>
            <a:off x="0" y="3933056"/>
            <a:ext cx="1872207" cy="97022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prstClr val="black"/>
                </a:solidFill>
                <a:cs typeface="DilleniaUPC" pitchFamily="18" charset="-34"/>
              </a:rPr>
              <a:t>การดูแลเฝ้าระวัง</a:t>
            </a:r>
            <a:endParaRPr lang="th-TH" sz="3600" b="1" dirty="0">
              <a:solidFill>
                <a:prstClr val="black"/>
              </a:solidFill>
              <a:cs typeface="DilleniaUPC" pitchFamily="18" charset="-34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2727048" y="3933056"/>
            <a:ext cx="1916960" cy="86409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prstClr val="black"/>
                </a:solidFill>
                <a:cs typeface="DilleniaUPC" pitchFamily="18" charset="-34"/>
              </a:rPr>
              <a:t>มีกฎชุมชน</a:t>
            </a:r>
            <a:endParaRPr lang="th-TH" sz="3600" b="1" dirty="0">
              <a:solidFill>
                <a:prstClr val="black"/>
              </a:solidFill>
              <a:cs typeface="DilleniaUPC" pitchFamily="18" charset="-34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2708793" y="4869160"/>
            <a:ext cx="2295255" cy="112856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prstClr val="black"/>
                </a:solidFill>
                <a:cs typeface="DilleniaUPC" pitchFamily="18" charset="-34"/>
              </a:rPr>
              <a:t>ค้นหาปัญหา</a:t>
            </a:r>
          </a:p>
          <a:p>
            <a:pPr algn="ctr"/>
            <a:r>
              <a:rPr lang="th-TH" sz="3600" b="1" dirty="0" smtClean="0">
                <a:solidFill>
                  <a:prstClr val="black"/>
                </a:solidFill>
                <a:cs typeface="DilleniaUPC" pitchFamily="18" charset="-34"/>
              </a:rPr>
              <a:t>โดยชุมชน</a:t>
            </a:r>
            <a:endParaRPr lang="th-TH" sz="3600" b="1" dirty="0">
              <a:solidFill>
                <a:prstClr val="black"/>
              </a:solidFill>
              <a:cs typeface="DilleniaUPC" pitchFamily="18" charset="-34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774085" y="5805264"/>
            <a:ext cx="3005827" cy="108012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prstClr val="black"/>
                </a:solidFill>
                <a:cs typeface="DilleniaUPC" pitchFamily="18" charset="-34"/>
              </a:rPr>
              <a:t>การคัดแยกบุคคลตามปัญหา</a:t>
            </a:r>
            <a:endParaRPr lang="th-TH" sz="3600" b="1" dirty="0">
              <a:solidFill>
                <a:prstClr val="black"/>
              </a:solidFill>
              <a:cs typeface="DilleniaUPC" pitchFamily="18" charset="-34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-36512" y="4989613"/>
            <a:ext cx="1872207" cy="97022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prstClr val="black"/>
                </a:solidFill>
                <a:cs typeface="DilleniaUPC" pitchFamily="18" charset="-34"/>
              </a:rPr>
              <a:t>การรับรองครัวเรือน</a:t>
            </a:r>
            <a:endParaRPr lang="th-TH" sz="3600" b="1" dirty="0">
              <a:solidFill>
                <a:prstClr val="black"/>
              </a:solidFill>
              <a:cs typeface="DilleniaUPC" pitchFamily="18" charset="-34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1556955" y="4437112"/>
            <a:ext cx="1502877" cy="1090679"/>
          </a:xfrm>
          <a:prstGeom prst="ellipse">
            <a:avLst/>
          </a:prstGeom>
          <a:solidFill>
            <a:srgbClr val="9900CC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schemeClr val="tx1"/>
                </a:solidFill>
                <a:cs typeface="DilleniaUPC" pitchFamily="18" charset="-34"/>
              </a:rPr>
              <a:t>แนว</a:t>
            </a:r>
          </a:p>
          <a:p>
            <a:pPr algn="ctr"/>
            <a:r>
              <a:rPr lang="th-TH" sz="3600" b="1" dirty="0" smtClean="0">
                <a:solidFill>
                  <a:schemeClr val="tx1"/>
                </a:solidFill>
                <a:cs typeface="DilleniaUPC" pitchFamily="18" charset="-34"/>
              </a:rPr>
              <a:t>ทางสันติ</a:t>
            </a:r>
            <a:endParaRPr lang="th-TH" sz="3600" b="1" dirty="0">
              <a:solidFill>
                <a:schemeClr val="tx1"/>
              </a:solidFill>
              <a:cs typeface="DilleniaUPC" pitchFamily="18" charset="-34"/>
            </a:endParaRPr>
          </a:p>
        </p:txBody>
      </p:sp>
      <p:cxnSp>
        <p:nvCxnSpPr>
          <p:cNvPr id="48" name="Straight Connector 47"/>
          <p:cNvCxnSpPr/>
          <p:nvPr/>
        </p:nvCxnSpPr>
        <p:spPr>
          <a:xfrm flipH="1" flipV="1">
            <a:off x="2308393" y="4180892"/>
            <a:ext cx="1" cy="328228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V="1">
            <a:off x="2726343" y="4509120"/>
            <a:ext cx="189473" cy="200314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 flipV="1">
            <a:off x="1564835" y="4497406"/>
            <a:ext cx="270860" cy="212028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 flipV="1">
            <a:off x="2301757" y="5477036"/>
            <a:ext cx="1" cy="328228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1530205" y="5157192"/>
            <a:ext cx="233483" cy="275163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H="1" flipV="1">
            <a:off x="2843808" y="5166731"/>
            <a:ext cx="288032" cy="206485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/>
          <p:cNvSpPr/>
          <p:nvPr/>
        </p:nvSpPr>
        <p:spPr>
          <a:xfrm>
            <a:off x="7524328" y="3795475"/>
            <a:ext cx="1627410" cy="136171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cs typeface="DilleniaUPC" pitchFamily="18" charset="-34"/>
              </a:rPr>
              <a:t>จัดระบบกรรมการ</a:t>
            </a:r>
            <a:endParaRPr lang="th-TH" sz="3600" b="1" dirty="0">
              <a:cs typeface="DilleniaUPC" pitchFamily="18" charset="-34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5148064" y="5733256"/>
            <a:ext cx="3816424" cy="81565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cs typeface="DilleniaUPC" pitchFamily="18" charset="-34"/>
              </a:rPr>
              <a:t>บัญชีรับ-จ่ายเป็นระบบ</a:t>
            </a:r>
            <a:endParaRPr lang="th-TH" sz="3600" b="1" dirty="0">
              <a:cs typeface="DilleniaUPC" pitchFamily="18" charset="-34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4716017" y="3573016"/>
            <a:ext cx="1872208" cy="16995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200" b="1" dirty="0" smtClean="0">
                <a:cs typeface="DilleniaUPC" pitchFamily="18" charset="-34"/>
              </a:rPr>
              <a:t>การใช้ประโยชน์กองทุนฯ</a:t>
            </a:r>
            <a:endParaRPr lang="th-TH" sz="3200" b="1" dirty="0">
              <a:cs typeface="DilleniaUPC" pitchFamily="18" charset="-34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6186760" y="3789040"/>
            <a:ext cx="1553591" cy="1685686"/>
          </a:xfrm>
          <a:prstGeom prst="ellipse">
            <a:avLst/>
          </a:prstGeom>
          <a:solidFill>
            <a:srgbClr val="660066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cs typeface="DilleniaUPC" pitchFamily="18" charset="-34"/>
              </a:rPr>
              <a:t>การจัดการกองทุนฯ</a:t>
            </a:r>
            <a:endParaRPr lang="th-TH" sz="3600" b="1" dirty="0">
              <a:cs typeface="DilleniaUPC" pitchFamily="18" charset="-34"/>
            </a:endParaRPr>
          </a:p>
        </p:txBody>
      </p:sp>
      <p:cxnSp>
        <p:nvCxnSpPr>
          <p:cNvPr id="58" name="Straight Connector 57"/>
          <p:cNvCxnSpPr>
            <a:endCxn id="22" idx="4"/>
          </p:cNvCxnSpPr>
          <p:nvPr/>
        </p:nvCxnSpPr>
        <p:spPr>
          <a:xfrm flipV="1">
            <a:off x="7056276" y="3429000"/>
            <a:ext cx="93625" cy="366475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 flipV="1">
            <a:off x="5975029" y="4591079"/>
            <a:ext cx="423462" cy="111871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endCxn id="57" idx="4"/>
          </p:cNvCxnSpPr>
          <p:nvPr/>
        </p:nvCxnSpPr>
        <p:spPr>
          <a:xfrm flipV="1">
            <a:off x="6942261" y="5474726"/>
            <a:ext cx="21295" cy="292158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H="1">
            <a:off x="7524328" y="4509120"/>
            <a:ext cx="288032" cy="100157"/>
          </a:xfrm>
          <a:prstGeom prst="line">
            <a:avLst/>
          </a:prstGeom>
          <a:ln w="38100">
            <a:solidFill>
              <a:srgbClr val="CC00CC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1888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39552" y="44624"/>
            <a:ext cx="5400600" cy="57606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prstClr val="black"/>
                </a:solidFill>
                <a:cs typeface="LilyUPC" pitchFamily="34" charset="-34"/>
              </a:rPr>
              <a:t>การดำเนินการของ ศพส.จ./อ.</a:t>
            </a:r>
            <a:endParaRPr lang="th-TH" sz="4000" b="1" dirty="0">
              <a:solidFill>
                <a:prstClr val="black"/>
              </a:solidFill>
              <a:cs typeface="LilyUPC" pitchFamily="34" charset="-34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1406" y="2564904"/>
            <a:ext cx="5887888" cy="81318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prstClr val="black"/>
                </a:solidFill>
                <a:cs typeface="DilleniaUPC" pitchFamily="18" charset="-34"/>
              </a:rPr>
              <a:t>อบรมและพัฒนา แกนนำหมู่บ้านกองทุนแม่ฯ</a:t>
            </a:r>
            <a:endParaRPr lang="th-TH" sz="4000" b="1" dirty="0">
              <a:solidFill>
                <a:prstClr val="black"/>
              </a:solidFill>
              <a:cs typeface="DilleniaUPC" pitchFamily="18" charset="-34"/>
            </a:endParaRPr>
          </a:p>
        </p:txBody>
      </p:sp>
      <p:sp>
        <p:nvSpPr>
          <p:cNvPr id="42" name="Down Arrow 41"/>
          <p:cNvSpPr/>
          <p:nvPr/>
        </p:nvSpPr>
        <p:spPr>
          <a:xfrm>
            <a:off x="2987824" y="3356992"/>
            <a:ext cx="504056" cy="792088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43" name="Down Arrow 42"/>
          <p:cNvSpPr/>
          <p:nvPr/>
        </p:nvSpPr>
        <p:spPr>
          <a:xfrm rot="16200000">
            <a:off x="6003642" y="1018464"/>
            <a:ext cx="559296" cy="483825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611560" y="908720"/>
            <a:ext cx="5328592" cy="126014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cs typeface="DilleniaUPC" pitchFamily="18" charset="-34"/>
              </a:rPr>
              <a:t>เร่งลดปัญหายาเสพติดใน ม.กองทุนแม่ฯ ที่ยังคงทำไม่แล้วเสร็จ</a:t>
            </a:r>
            <a:endParaRPr lang="th-TH" sz="4000" b="1" dirty="0">
              <a:cs typeface="DilleniaUPC" pitchFamily="18" charset="-34"/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3004592" y="2204864"/>
            <a:ext cx="559296" cy="356277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467544" y="5373216"/>
            <a:ext cx="5472607" cy="151216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prstClr val="black"/>
                </a:solidFill>
                <a:cs typeface="DilleniaUPC" pitchFamily="18" charset="-34"/>
              </a:rPr>
              <a:t>ดำเนินการใช้ให้เป็นแนวทางเดียวกันทั้งประเทศ  ก.ย.</a:t>
            </a:r>
            <a:endParaRPr lang="th-TH" sz="4000" b="1" dirty="0">
              <a:solidFill>
                <a:prstClr val="black"/>
              </a:solidFill>
              <a:cs typeface="DilleniaUPC" pitchFamily="18" charset="-34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07504" y="4340601"/>
            <a:ext cx="6139408" cy="672575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cs typeface="DilleniaUPC" pitchFamily="18" charset="-34"/>
              </a:rPr>
              <a:t>ปรับระบบการจัดการกองทุนแม่ฯให้เป็นเอกภาพ</a:t>
            </a:r>
            <a:endParaRPr lang="th-TH" sz="4000" b="1" dirty="0">
              <a:cs typeface="DilleniaUPC" pitchFamily="18" charset="-34"/>
            </a:endParaRPr>
          </a:p>
        </p:txBody>
      </p:sp>
      <p:sp>
        <p:nvSpPr>
          <p:cNvPr id="20" name="Down Arrow 19"/>
          <p:cNvSpPr/>
          <p:nvPr/>
        </p:nvSpPr>
        <p:spPr>
          <a:xfrm>
            <a:off x="2987824" y="5013176"/>
            <a:ext cx="559296" cy="356277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8" name="Down Arrow 27"/>
          <p:cNvSpPr/>
          <p:nvPr/>
        </p:nvSpPr>
        <p:spPr>
          <a:xfrm rot="16200000">
            <a:off x="5963025" y="2818664"/>
            <a:ext cx="559296" cy="483825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6528876" y="785794"/>
            <a:ext cx="2615124" cy="110480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srgbClr val="0000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LilyUPC" pitchFamily="34" charset="-34"/>
              </a:rPr>
              <a:t>อย่างน้อย 50 %</a:t>
            </a:r>
            <a:endParaRPr lang="th-TH" sz="3600" b="1" dirty="0">
              <a:solidFill>
                <a:srgbClr val="0000CC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cs typeface="LilyUPC" pitchFamily="34" charset="-34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6469527" y="2428868"/>
            <a:ext cx="2674473" cy="122413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th-TH" sz="3200" b="1" dirty="0" smtClean="0">
                <a:solidFill>
                  <a:srgbClr val="0000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LilyUPC" pitchFamily="34" charset="-34"/>
              </a:rPr>
              <a:t>วิทยากร+พช.+</a:t>
            </a:r>
          </a:p>
          <a:p>
            <a:r>
              <a:rPr lang="th-TH" sz="3200" b="1" dirty="0" smtClean="0">
                <a:solidFill>
                  <a:srgbClr val="0000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LilyUPC" pitchFamily="34" charset="-34"/>
              </a:rPr>
              <a:t>ปปส.ภาค</a:t>
            </a:r>
            <a:endParaRPr lang="th-TH" sz="3200" b="1" dirty="0">
              <a:solidFill>
                <a:srgbClr val="0000CC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cs typeface="LilyUPC" pitchFamily="34" charset="-34"/>
            </a:endParaRPr>
          </a:p>
        </p:txBody>
      </p:sp>
      <p:sp>
        <p:nvSpPr>
          <p:cNvPr id="35" name="Down Arrow 34"/>
          <p:cNvSpPr/>
          <p:nvPr/>
        </p:nvSpPr>
        <p:spPr>
          <a:xfrm>
            <a:off x="7572396" y="2071678"/>
            <a:ext cx="559296" cy="356277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3" name="Down Arrow 22"/>
          <p:cNvSpPr/>
          <p:nvPr/>
        </p:nvSpPr>
        <p:spPr>
          <a:xfrm>
            <a:off x="2987824" y="620688"/>
            <a:ext cx="559296" cy="356277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6588224" y="4365104"/>
            <a:ext cx="2555776" cy="110480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srgbClr val="0000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LilyUPC" pitchFamily="34" charset="-34"/>
              </a:rPr>
              <a:t>ศพส./พช./ศพส.จ.</a:t>
            </a:r>
            <a:endParaRPr lang="th-TH" sz="3600" b="1" dirty="0">
              <a:solidFill>
                <a:srgbClr val="0000CC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cs typeface="LilyUPC" pitchFamily="34" charset="-34"/>
            </a:endParaRPr>
          </a:p>
        </p:txBody>
      </p:sp>
      <p:sp>
        <p:nvSpPr>
          <p:cNvPr id="30" name="Down Arrow 29"/>
          <p:cNvSpPr/>
          <p:nvPr/>
        </p:nvSpPr>
        <p:spPr>
          <a:xfrm rot="16200000">
            <a:off x="6262457" y="4563623"/>
            <a:ext cx="559296" cy="483825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915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835696" y="44624"/>
            <a:ext cx="5400600" cy="57606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prstClr val="black"/>
                </a:solidFill>
                <a:cs typeface="LilyUPC" pitchFamily="34" charset="-34"/>
              </a:rPr>
              <a:t>แนวทางที่ 3</a:t>
            </a:r>
            <a:r>
              <a:rPr lang="en-US" sz="4000" b="1" dirty="0" smtClean="0">
                <a:solidFill>
                  <a:prstClr val="black"/>
                </a:solidFill>
                <a:cs typeface="LilyUPC" pitchFamily="34" charset="-34"/>
              </a:rPr>
              <a:t>:</a:t>
            </a:r>
            <a:endParaRPr lang="th-TH" sz="4000" b="1" dirty="0">
              <a:solidFill>
                <a:prstClr val="black"/>
              </a:solidFill>
              <a:cs typeface="LilyUPC" pitchFamily="34" charset="-34"/>
            </a:endParaRPr>
          </a:p>
        </p:txBody>
      </p:sp>
      <p:sp>
        <p:nvSpPr>
          <p:cNvPr id="42" name="Down Arrow 41"/>
          <p:cNvSpPr/>
          <p:nvPr/>
        </p:nvSpPr>
        <p:spPr>
          <a:xfrm>
            <a:off x="2987824" y="3356992"/>
            <a:ext cx="504056" cy="792088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611560" y="782706"/>
            <a:ext cx="7920880" cy="63007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C00000"/>
                </a:solidFill>
                <a:cs typeface="DilleniaUPC" pitchFamily="18" charset="-34"/>
              </a:rPr>
              <a:t>ศูนย์เรียนรู้กองทุนแม่ของแผ่นดิน </a:t>
            </a:r>
            <a:r>
              <a:rPr lang="en-US" sz="4000" b="1" dirty="0" smtClean="0">
                <a:solidFill>
                  <a:srgbClr val="C00000"/>
                </a:solidFill>
                <a:cs typeface="DilleniaUPC" pitchFamily="18" charset="-34"/>
              </a:rPr>
              <a:t>:</a:t>
            </a:r>
            <a:r>
              <a:rPr lang="th-TH" sz="4000" b="1" dirty="0" smtClean="0">
                <a:solidFill>
                  <a:srgbClr val="C00000"/>
                </a:solidFill>
                <a:cs typeface="DilleniaUPC" pitchFamily="18" charset="-34"/>
              </a:rPr>
              <a:t> ตัวแบบการพัฒนา</a:t>
            </a:r>
            <a:endParaRPr lang="th-TH" sz="4000" b="1" dirty="0">
              <a:solidFill>
                <a:srgbClr val="C00000"/>
              </a:solidFill>
              <a:cs typeface="DilleniaUPC" pitchFamily="18" charset="-34"/>
            </a:endParaRPr>
          </a:p>
        </p:txBody>
      </p:sp>
      <p:sp>
        <p:nvSpPr>
          <p:cNvPr id="20" name="Down Arrow 19"/>
          <p:cNvSpPr/>
          <p:nvPr/>
        </p:nvSpPr>
        <p:spPr>
          <a:xfrm>
            <a:off x="2987824" y="5013176"/>
            <a:ext cx="559296" cy="356277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xmlns="" val="1702951623"/>
              </p:ext>
            </p:extLst>
          </p:nvPr>
        </p:nvGraphicFramePr>
        <p:xfrm>
          <a:off x="611560" y="1556793"/>
          <a:ext cx="813690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68943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Picture 2" descr="ราชินี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200634"/>
            <a:ext cx="8388424" cy="5157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539552" y="5373216"/>
            <a:ext cx="806022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th-TH" sz="4400" b="1" dirty="0" smtClean="0">
                <a:solidFill>
                  <a:schemeClr val="tx1"/>
                </a:solidFill>
                <a:latin typeface="Arial" pitchFamily="34" charset="0"/>
                <a:cs typeface="IrisUPC" pitchFamily="34" charset="-34"/>
              </a:rPr>
              <a:t>ปี </a:t>
            </a:r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IrisUPC" pitchFamily="34" charset="-34"/>
              </a:rPr>
              <a:t>2545</a:t>
            </a:r>
            <a:endParaRPr lang="th-TH" sz="4400" b="1" dirty="0" smtClean="0">
              <a:latin typeface="Arial" pitchFamily="34" charset="0"/>
              <a:cs typeface="IrisUPC" pitchFamily="34" charset="-34"/>
            </a:endParaRPr>
          </a:p>
          <a:p>
            <a:pPr algn="ctr">
              <a:lnSpc>
                <a:spcPct val="100000"/>
              </a:lnSpc>
            </a:pPr>
            <a:r>
              <a:rPr lang="th-TH" sz="4400" b="1" dirty="0" smtClean="0">
                <a:solidFill>
                  <a:schemeClr val="tx1"/>
                </a:solidFill>
                <a:latin typeface="Arial" pitchFamily="34" charset="0"/>
                <a:cs typeface="IrisUPC" pitchFamily="34" charset="-34"/>
              </a:rPr>
              <a:t>เสด็จ</a:t>
            </a:r>
            <a:r>
              <a:rPr lang="th-TH" sz="4400" b="1" dirty="0">
                <a:solidFill>
                  <a:schemeClr val="tx1"/>
                </a:solidFill>
                <a:latin typeface="Arial" pitchFamily="34" charset="0"/>
                <a:cs typeface="IrisUPC" pitchFamily="34" charset="-34"/>
              </a:rPr>
              <a:t>เยี่ยมราษฎรอาสาฯ อ.วังสามหมอ จ.อุดรธานี</a:t>
            </a:r>
          </a:p>
        </p:txBody>
      </p:sp>
    </p:spTree>
    <p:extLst>
      <p:ext uri="{BB962C8B-B14F-4D97-AF65-F5344CB8AC3E}">
        <p14:creationId xmlns:p14="http://schemas.microsoft.com/office/powerpoint/2010/main" xmlns="" val="3936161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347864" y="44624"/>
            <a:ext cx="2484276" cy="57606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prstClr val="black"/>
                </a:solidFill>
                <a:cs typeface="LilyUPC" pitchFamily="34" charset="-34"/>
              </a:rPr>
              <a:t>ศูนย์การเรียนรู้</a:t>
            </a:r>
            <a:endParaRPr lang="th-TH" sz="4000" b="1" dirty="0">
              <a:solidFill>
                <a:prstClr val="black"/>
              </a:solidFill>
              <a:cs typeface="LilyUPC" pitchFamily="34" charset="-34"/>
            </a:endParaRPr>
          </a:p>
        </p:txBody>
      </p:sp>
      <p:sp>
        <p:nvSpPr>
          <p:cNvPr id="3" name="Oval 2"/>
          <p:cNvSpPr/>
          <p:nvPr/>
        </p:nvSpPr>
        <p:spPr>
          <a:xfrm>
            <a:off x="3347864" y="1268760"/>
            <a:ext cx="2448272" cy="79208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prstClr val="black"/>
                </a:solidFill>
                <a:cs typeface="LilyUPC" pitchFamily="34" charset="-34"/>
              </a:rPr>
              <a:t>โครงสร้าง</a:t>
            </a:r>
            <a:endParaRPr lang="th-TH" sz="4000" b="1" dirty="0">
              <a:solidFill>
                <a:prstClr val="black"/>
              </a:solidFill>
              <a:cs typeface="LilyUPC" pitchFamily="34" charset="-34"/>
            </a:endParaRPr>
          </a:p>
        </p:txBody>
      </p:sp>
      <p:sp>
        <p:nvSpPr>
          <p:cNvPr id="4" name="Oval 3"/>
          <p:cNvSpPr/>
          <p:nvPr/>
        </p:nvSpPr>
        <p:spPr>
          <a:xfrm>
            <a:off x="6804248" y="3140968"/>
            <a:ext cx="2160240" cy="119824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prstClr val="black"/>
                </a:solidFill>
                <a:cs typeface="LilyUPC" pitchFamily="34" charset="-34"/>
              </a:rPr>
              <a:t>กิจกรรมการเรียนรู้</a:t>
            </a:r>
            <a:endParaRPr lang="th-TH" sz="4000" b="1" dirty="0">
              <a:solidFill>
                <a:prstClr val="black"/>
              </a:solidFill>
              <a:cs typeface="LilyUPC" pitchFamily="34" charset="-34"/>
            </a:endParaRPr>
          </a:p>
        </p:txBody>
      </p:sp>
      <p:sp>
        <p:nvSpPr>
          <p:cNvPr id="5" name="Oval 4"/>
          <p:cNvSpPr/>
          <p:nvPr/>
        </p:nvSpPr>
        <p:spPr>
          <a:xfrm>
            <a:off x="3851920" y="5098876"/>
            <a:ext cx="1440160" cy="135446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prstClr val="black"/>
                </a:solidFill>
                <a:cs typeface="LilyUPC" pitchFamily="34" charset="-34"/>
              </a:rPr>
              <a:t>เนื้อหาสาระ</a:t>
            </a:r>
            <a:endParaRPr lang="th-TH" sz="4000" b="1" dirty="0">
              <a:solidFill>
                <a:prstClr val="black"/>
              </a:solidFill>
              <a:cs typeface="LilyUPC" pitchFamily="34" charset="-34"/>
            </a:endParaRPr>
          </a:p>
        </p:txBody>
      </p:sp>
      <p:sp>
        <p:nvSpPr>
          <p:cNvPr id="6" name="Oval 5"/>
          <p:cNvSpPr/>
          <p:nvPr/>
        </p:nvSpPr>
        <p:spPr>
          <a:xfrm>
            <a:off x="0" y="3140968"/>
            <a:ext cx="2699792" cy="115212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800" b="1" dirty="0" smtClean="0">
                <a:solidFill>
                  <a:prstClr val="black"/>
                </a:solidFill>
                <a:cs typeface="LilyUPC" pitchFamily="34" charset="-34"/>
              </a:rPr>
              <a:t>วิธีการก่อเกิด</a:t>
            </a:r>
            <a:endParaRPr lang="th-TH" sz="3800" b="1" dirty="0">
              <a:solidFill>
                <a:prstClr val="black"/>
              </a:solidFill>
              <a:cs typeface="LilyUPC" pitchFamily="34" charset="-34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8268" y="116632"/>
            <a:ext cx="3295600" cy="3024336"/>
          </a:xfrm>
          <a:prstGeom prst="roundRect">
            <a:avLst/>
          </a:prstGeom>
          <a:noFill/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th-TH" sz="3200" b="1" dirty="0" smtClean="0">
                <a:solidFill>
                  <a:srgbClr val="FFFF00"/>
                </a:solidFill>
                <a:cs typeface="DilleniaUPC" pitchFamily="18" charset="-34"/>
              </a:rPr>
              <a:t>-คณะกรรมการ</a:t>
            </a:r>
          </a:p>
          <a:p>
            <a:r>
              <a:rPr lang="th-TH" sz="3200" b="1" dirty="0" smtClean="0">
                <a:solidFill>
                  <a:srgbClr val="FFFF00"/>
                </a:solidFill>
                <a:cs typeface="DilleniaUPC" pitchFamily="18" charset="-34"/>
              </a:rPr>
              <a:t>-ที่ปรึกษา</a:t>
            </a:r>
          </a:p>
          <a:p>
            <a:r>
              <a:rPr lang="th-TH" sz="3200" b="1" dirty="0" smtClean="0">
                <a:solidFill>
                  <a:srgbClr val="FFFF00"/>
                </a:solidFill>
                <a:cs typeface="DilleniaUPC" pitchFamily="18" charset="-34"/>
              </a:rPr>
              <a:t>-ระเบียบการให้บริการบุคคลภายนอกชุมชน</a:t>
            </a:r>
          </a:p>
          <a:p>
            <a:r>
              <a:rPr lang="th-TH" sz="3200" b="1" dirty="0" smtClean="0">
                <a:solidFill>
                  <a:srgbClr val="FFFF00"/>
                </a:solidFill>
                <a:cs typeface="DilleniaUPC" pitchFamily="18" charset="-34"/>
              </a:rPr>
              <a:t>-สถานที่   -การบริหารจัดการ</a:t>
            </a:r>
          </a:p>
          <a:p>
            <a:r>
              <a:rPr lang="th-TH" sz="3200" b="1" dirty="0" smtClean="0">
                <a:solidFill>
                  <a:srgbClr val="FFFF00"/>
                </a:solidFill>
                <a:cs typeface="DilleniaUPC" pitchFamily="18" charset="-34"/>
              </a:rPr>
              <a:t>-งบประมาณ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848400" y="44624"/>
            <a:ext cx="3295600" cy="3024336"/>
          </a:xfrm>
          <a:prstGeom prst="roundRect">
            <a:avLst/>
          </a:prstGeom>
          <a:noFill/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th-TH" sz="3200" b="1" dirty="0" smtClean="0">
                <a:solidFill>
                  <a:srgbClr val="FFFF00"/>
                </a:solidFill>
                <a:cs typeface="DilleniaUPC" pitchFamily="18" charset="-34"/>
              </a:rPr>
              <a:t>-สื่อการเรียนรู้รูปแบบต่างๆ</a:t>
            </a:r>
          </a:p>
          <a:p>
            <a:r>
              <a:rPr lang="th-TH" sz="3200" b="1" dirty="0" smtClean="0">
                <a:solidFill>
                  <a:srgbClr val="FFFF00"/>
                </a:solidFill>
                <a:cs typeface="DilleniaUPC" pitchFamily="18" charset="-34"/>
              </a:rPr>
              <a:t>-วิทยากรกระบวนการ</a:t>
            </a:r>
          </a:p>
          <a:p>
            <a:r>
              <a:rPr lang="th-TH" sz="3200" b="1" dirty="0" smtClean="0">
                <a:solidFill>
                  <a:srgbClr val="FFFF00"/>
                </a:solidFill>
                <a:cs typeface="DilleniaUPC" pitchFamily="18" charset="-34"/>
              </a:rPr>
              <a:t>-บุคคลต้นแบบด้านยาเสพติด</a:t>
            </a:r>
          </a:p>
          <a:p>
            <a:r>
              <a:rPr lang="th-TH" sz="3200" b="1" dirty="0" smtClean="0">
                <a:solidFill>
                  <a:srgbClr val="FFFF00"/>
                </a:solidFill>
                <a:cs typeface="DilleniaUPC" pitchFamily="18" charset="-34"/>
              </a:rPr>
              <a:t>-บุคคลต้นแบบกลับตัวกลับใจ</a:t>
            </a:r>
          </a:p>
          <a:p>
            <a:r>
              <a:rPr lang="th-TH" sz="3200" b="1" dirty="0" smtClean="0">
                <a:solidFill>
                  <a:srgbClr val="FFFF00"/>
                </a:solidFill>
                <a:cs typeface="DilleniaUPC" pitchFamily="18" charset="-34"/>
              </a:rPr>
              <a:t>-จุดเรียนรู้/ป้องกัน/เฝ้าระวัง</a:t>
            </a:r>
          </a:p>
          <a:p>
            <a:r>
              <a:rPr lang="th-TH" sz="3200" b="1" dirty="0" smtClean="0">
                <a:solidFill>
                  <a:srgbClr val="FFFF00"/>
                </a:solidFill>
                <a:cs typeface="DilleniaUPC" pitchFamily="18" charset="-34"/>
              </a:rPr>
              <a:t>-นิทรรศการผลงาน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5496" y="4320480"/>
            <a:ext cx="3600400" cy="2564904"/>
          </a:xfrm>
          <a:prstGeom prst="roundRect">
            <a:avLst/>
          </a:prstGeom>
          <a:noFill/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th-TH" sz="3200" b="1" dirty="0" smtClean="0">
                <a:solidFill>
                  <a:srgbClr val="FFFF00"/>
                </a:solidFill>
                <a:cs typeface="DilleniaUPC" pitchFamily="18" charset="-34"/>
              </a:rPr>
              <a:t>-จัดประชาคมแผยแพร่ความคิด วัตถุประสงค์ฯ</a:t>
            </a:r>
          </a:p>
          <a:p>
            <a:r>
              <a:rPr lang="th-TH" sz="3200" b="1" dirty="0" smtClean="0">
                <a:solidFill>
                  <a:srgbClr val="FFFF00"/>
                </a:solidFill>
                <a:cs typeface="DilleniaUPC" pitchFamily="18" charset="-34"/>
              </a:rPr>
              <a:t>-วางแผนดำเนินงาน</a:t>
            </a:r>
          </a:p>
          <a:p>
            <a:r>
              <a:rPr lang="th-TH" sz="3200" b="1" dirty="0" smtClean="0">
                <a:solidFill>
                  <a:srgbClr val="FFFF00"/>
                </a:solidFill>
                <a:cs typeface="DilleniaUPC" pitchFamily="18" charset="-34"/>
              </a:rPr>
              <a:t>-การเพิ่มทักษะการบริหารจัดการ</a:t>
            </a:r>
            <a:endParaRPr lang="th-TH" sz="3200" b="1" dirty="0">
              <a:solidFill>
                <a:srgbClr val="FFFF00"/>
              </a:solidFill>
              <a:cs typeface="DilleniaUPC" pitchFamily="18" charset="-34"/>
            </a:endParaRPr>
          </a:p>
          <a:p>
            <a:r>
              <a:rPr lang="th-TH" sz="3200" b="1" dirty="0" smtClean="0">
                <a:solidFill>
                  <a:srgbClr val="FFFF00"/>
                </a:solidFill>
                <a:cs typeface="DilleniaUPC" pitchFamily="18" charset="-34"/>
              </a:rPr>
              <a:t>-สรุปบทเรียนเป็นระยะ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36096" y="4365104"/>
            <a:ext cx="3744416" cy="2564904"/>
          </a:xfrm>
          <a:prstGeom prst="roundRect">
            <a:avLst/>
          </a:prstGeom>
          <a:noFill/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th-TH" sz="3200" b="1" dirty="0" smtClean="0">
                <a:solidFill>
                  <a:srgbClr val="FFFF00"/>
                </a:solidFill>
                <a:cs typeface="DilleniaUPC" pitchFamily="18" charset="-34"/>
              </a:rPr>
              <a:t>-ข้อมูล สารสนเทศของชุมชน</a:t>
            </a:r>
          </a:p>
          <a:p>
            <a:r>
              <a:rPr lang="th-TH" sz="3200" b="1" dirty="0" smtClean="0">
                <a:solidFill>
                  <a:srgbClr val="FFFF00"/>
                </a:solidFill>
                <a:cs typeface="DilleniaUPC" pitchFamily="18" charset="-34"/>
              </a:rPr>
              <a:t>-วิธีการดำเนินงานของกองทุนแม่ฯ</a:t>
            </a:r>
          </a:p>
          <a:p>
            <a:r>
              <a:rPr lang="th-TH" sz="3200" b="1" dirty="0" smtClean="0">
                <a:solidFill>
                  <a:srgbClr val="FFFF00"/>
                </a:solidFill>
                <a:cs typeface="DilleniaUPC" pitchFamily="18" charset="-34"/>
              </a:rPr>
              <a:t>-กิจกรรมกองทุนแม่ของแผ่นดิน</a:t>
            </a:r>
            <a:endParaRPr lang="th-TH" sz="3200" b="1" dirty="0">
              <a:solidFill>
                <a:srgbClr val="FFFF00"/>
              </a:solidFill>
              <a:cs typeface="DilleniaUPC" pitchFamily="18" charset="-34"/>
            </a:endParaRPr>
          </a:p>
          <a:p>
            <a:r>
              <a:rPr lang="th-TH" sz="3200" b="1" dirty="0" smtClean="0">
                <a:solidFill>
                  <a:srgbClr val="FFFF00"/>
                </a:solidFill>
                <a:cs typeface="DilleniaUPC" pitchFamily="18" charset="-34"/>
              </a:rPr>
              <a:t>-ผลงานในการแก้ไขปัญหา</a:t>
            </a:r>
          </a:p>
          <a:p>
            <a:r>
              <a:rPr lang="th-TH" sz="3200" b="1" dirty="0">
                <a:solidFill>
                  <a:srgbClr val="FFFF00"/>
                </a:solidFill>
                <a:cs typeface="DilleniaUPC" pitchFamily="18" charset="-34"/>
              </a:rPr>
              <a:t> </a:t>
            </a:r>
            <a:r>
              <a:rPr lang="th-TH" sz="3200" b="1" dirty="0" smtClean="0">
                <a:solidFill>
                  <a:srgbClr val="FFFF00"/>
                </a:solidFill>
                <a:cs typeface="DilleniaUPC" pitchFamily="18" charset="-34"/>
              </a:rPr>
              <a:t> ยาเสพติด</a:t>
            </a:r>
          </a:p>
        </p:txBody>
      </p:sp>
      <p:sp>
        <p:nvSpPr>
          <p:cNvPr id="12" name="Down Arrow 11"/>
          <p:cNvSpPr/>
          <p:nvPr/>
        </p:nvSpPr>
        <p:spPr>
          <a:xfrm rot="16200000">
            <a:off x="5012431" y="5534193"/>
            <a:ext cx="559296" cy="483825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3" name="Down Arrow 12"/>
          <p:cNvSpPr/>
          <p:nvPr/>
        </p:nvSpPr>
        <p:spPr>
          <a:xfrm rot="10800000">
            <a:off x="7884368" y="2780928"/>
            <a:ext cx="559296" cy="483825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4" name="Down Arrow 13"/>
          <p:cNvSpPr/>
          <p:nvPr/>
        </p:nvSpPr>
        <p:spPr>
          <a:xfrm rot="5400000">
            <a:off x="2954355" y="1422892"/>
            <a:ext cx="559296" cy="483825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5" name="Down Arrow 14"/>
          <p:cNvSpPr/>
          <p:nvPr/>
        </p:nvSpPr>
        <p:spPr>
          <a:xfrm>
            <a:off x="611560" y="3979175"/>
            <a:ext cx="559296" cy="483825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cxnSp>
        <p:nvCxnSpPr>
          <p:cNvPr id="16" name="Straight Connector 15"/>
          <p:cNvCxnSpPr>
            <a:endCxn id="4" idx="2"/>
          </p:cNvCxnSpPr>
          <p:nvPr/>
        </p:nvCxnSpPr>
        <p:spPr>
          <a:xfrm>
            <a:off x="2699792" y="3740092"/>
            <a:ext cx="4104456" cy="0"/>
          </a:xfrm>
          <a:prstGeom prst="line">
            <a:avLst/>
          </a:prstGeom>
          <a:ln w="38100">
            <a:solidFill>
              <a:srgbClr val="FF6600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3" idx="4"/>
            <a:endCxn id="5" idx="0"/>
          </p:cNvCxnSpPr>
          <p:nvPr/>
        </p:nvCxnSpPr>
        <p:spPr>
          <a:xfrm>
            <a:off x="4572000" y="2060848"/>
            <a:ext cx="0" cy="3038028"/>
          </a:xfrm>
          <a:prstGeom prst="line">
            <a:avLst/>
          </a:prstGeom>
          <a:ln w="38100">
            <a:solidFill>
              <a:srgbClr val="FF6600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2992090" y="2991242"/>
            <a:ext cx="3312368" cy="1152128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C00000"/>
                </a:solidFill>
                <a:cs typeface="LilyUPC" pitchFamily="34" charset="-34"/>
              </a:rPr>
              <a:t>ศูนย์การเรียนรู้กองทุนแม่ของแผ่นดิน</a:t>
            </a:r>
            <a:endParaRPr lang="th-TH" sz="4000" b="1" dirty="0">
              <a:solidFill>
                <a:srgbClr val="C00000"/>
              </a:solidFill>
              <a:cs typeface="LilyUPC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658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83568" y="44624"/>
            <a:ext cx="7848872" cy="57606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prstClr val="black"/>
                </a:solidFill>
                <a:cs typeface="LilyUPC" pitchFamily="34" charset="-34"/>
              </a:rPr>
              <a:t>การดำเนินงานศูนย์การเรียนรู้ 1 อำเภอ </a:t>
            </a:r>
            <a:r>
              <a:rPr lang="en-US" sz="4000" b="1" dirty="0" smtClean="0">
                <a:solidFill>
                  <a:prstClr val="black"/>
                </a:solidFill>
                <a:cs typeface="LilyUPC" pitchFamily="34" charset="-34"/>
              </a:rPr>
              <a:t>:</a:t>
            </a:r>
            <a:r>
              <a:rPr lang="th-TH" sz="4000" b="1" dirty="0" smtClean="0">
                <a:solidFill>
                  <a:prstClr val="black"/>
                </a:solidFill>
                <a:cs typeface="LilyUPC" pitchFamily="34" charset="-34"/>
              </a:rPr>
              <a:t> 1 แห่ง</a:t>
            </a:r>
            <a:endParaRPr lang="th-TH" sz="4000" b="1" dirty="0">
              <a:solidFill>
                <a:prstClr val="black"/>
              </a:solidFill>
              <a:cs typeface="LilyUPC" pitchFamily="34" charset="-34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987824" y="692696"/>
            <a:ext cx="3168352" cy="6300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C00000"/>
                </a:solidFill>
                <a:latin typeface="Cordia New" pitchFamily="34" charset="-34"/>
                <a:cs typeface="Cordia New" pitchFamily="34" charset="-34"/>
              </a:rPr>
              <a:t>9</a:t>
            </a:r>
            <a:r>
              <a:rPr lang="en-US" sz="4000" b="1" dirty="0" smtClean="0">
                <a:solidFill>
                  <a:srgbClr val="C00000"/>
                </a:solidFill>
                <a:latin typeface="Cordia New" pitchFamily="34" charset="-34"/>
                <a:cs typeface="Cordia New" pitchFamily="34" charset="-34"/>
              </a:rPr>
              <a:t>28</a:t>
            </a:r>
            <a:r>
              <a:rPr lang="th-TH" sz="4000" b="1" dirty="0" smtClean="0">
                <a:solidFill>
                  <a:srgbClr val="C00000"/>
                </a:solidFill>
                <a:latin typeface="Cordia New" pitchFamily="34" charset="-34"/>
                <a:cs typeface="Cordia New" pitchFamily="34" charset="-34"/>
              </a:rPr>
              <a:t> </a:t>
            </a:r>
            <a:r>
              <a:rPr lang="th-TH" sz="4000" b="1" dirty="0" smtClean="0">
                <a:solidFill>
                  <a:srgbClr val="C00000"/>
                </a:solidFill>
                <a:cs typeface="DilleniaUPC" pitchFamily="18" charset="-34"/>
              </a:rPr>
              <a:t>อำเภอทั่วประเทศ</a:t>
            </a:r>
            <a:endParaRPr lang="th-TH" sz="4000" b="1" dirty="0">
              <a:solidFill>
                <a:srgbClr val="C00000"/>
              </a:solidFill>
              <a:cs typeface="DilleniaUPC" pitchFamily="18" charset="-34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843808" y="1484784"/>
            <a:ext cx="3312368" cy="630070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FFFF00"/>
                </a:solidFill>
                <a:cs typeface="DilleniaUPC" pitchFamily="18" charset="-34"/>
              </a:rPr>
              <a:t>ศพส.อ. คัดเลือกขั้นต้น</a:t>
            </a:r>
            <a:endParaRPr lang="th-TH" sz="4000" b="1" dirty="0">
              <a:solidFill>
                <a:srgbClr val="FFFF00"/>
              </a:solidFill>
              <a:cs typeface="DilleniaUPC" pitchFamily="18" charset="-34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915816" y="2276872"/>
            <a:ext cx="3096344" cy="63007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C00000"/>
                </a:solidFill>
                <a:cs typeface="DilleniaUPC" pitchFamily="18" charset="-34"/>
              </a:rPr>
              <a:t>แนวทางการพัฒนา</a:t>
            </a:r>
            <a:endParaRPr lang="th-TH" sz="4000" b="1" dirty="0">
              <a:solidFill>
                <a:srgbClr val="C00000"/>
              </a:solidFill>
              <a:cs typeface="DilleniaUPC" pitchFamily="18" charset="-34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339752" y="3068960"/>
            <a:ext cx="4176464" cy="630070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FFFF00"/>
                </a:solidFill>
                <a:cs typeface="DilleniaUPC" pitchFamily="18" charset="-34"/>
              </a:rPr>
              <a:t>ออกแบบ การสร้างศูนย์เรียนรู้</a:t>
            </a:r>
            <a:endParaRPr lang="th-TH" sz="4000" b="1" dirty="0">
              <a:solidFill>
                <a:srgbClr val="FFFF00"/>
              </a:solidFill>
              <a:cs typeface="DilleniaUPC" pitchFamily="18" charset="-34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411760" y="3861048"/>
            <a:ext cx="4104456" cy="63007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C00000"/>
                </a:solidFill>
                <a:cs typeface="DilleniaUPC" pitchFamily="18" charset="-34"/>
              </a:rPr>
              <a:t>ชี้แจงวิทยากรระดับภาค/เขต</a:t>
            </a:r>
            <a:endParaRPr lang="th-TH" sz="4000" b="1" dirty="0">
              <a:solidFill>
                <a:srgbClr val="C00000"/>
              </a:solidFill>
              <a:cs typeface="DilleniaUPC" pitchFamily="18" charset="-34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475656" y="4725144"/>
            <a:ext cx="6192688" cy="1152128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srgbClr val="FFFF00"/>
                </a:solidFill>
                <a:cs typeface="DilleniaUPC" pitchFamily="18" charset="-34"/>
              </a:rPr>
              <a:t>ภาค/เขต จัดอบรม/ชี้แจงการสร้างศูนย์เรียนรู้ฯให้กับแกนนำ ม.กองทุนแม่ฯที่คัดเลือก</a:t>
            </a:r>
            <a:endParaRPr lang="th-TH" sz="3600" b="1" dirty="0">
              <a:solidFill>
                <a:srgbClr val="FFFF00"/>
              </a:solidFill>
              <a:cs typeface="DilleniaUPC" pitchFamily="18" charset="-34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915816" y="6093296"/>
            <a:ext cx="5472608" cy="72008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C00000"/>
                </a:solidFill>
                <a:cs typeface="DilleniaUPC" pitchFamily="18" charset="-34"/>
              </a:rPr>
              <a:t>การจัดตั้งศูนย์เรียนรู้ฯ/ตามแนวที่กำหนด</a:t>
            </a:r>
            <a:endParaRPr lang="th-TH" sz="4000" b="1" dirty="0">
              <a:solidFill>
                <a:srgbClr val="C00000"/>
              </a:solidFill>
              <a:cs typeface="DilleniaUPC" pitchFamily="18" charset="-34"/>
            </a:endParaRPr>
          </a:p>
        </p:txBody>
      </p:sp>
      <p:sp>
        <p:nvSpPr>
          <p:cNvPr id="10" name="24-Point Star 9"/>
          <p:cNvSpPr/>
          <p:nvPr/>
        </p:nvSpPr>
        <p:spPr>
          <a:xfrm>
            <a:off x="6660232" y="2942946"/>
            <a:ext cx="2411760" cy="846094"/>
          </a:xfrm>
          <a:prstGeom prst="star24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srgbClr val="333300"/>
                </a:solidFill>
                <a:cs typeface="DilleniaUPC" pitchFamily="18" charset="-34"/>
              </a:rPr>
              <a:t>ศพส./พช.</a:t>
            </a:r>
            <a:endParaRPr lang="th-TH" sz="3600" b="1" dirty="0">
              <a:solidFill>
                <a:srgbClr val="333300"/>
              </a:solidFill>
              <a:cs typeface="DilleniaUPC" pitchFamily="18" charset="-34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002524" y="3852047"/>
            <a:ext cx="1745940" cy="72908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200" b="1" dirty="0" smtClean="0">
                <a:solidFill>
                  <a:srgbClr val="333300"/>
                </a:solidFill>
                <a:cs typeface="DilleniaUPC" pitchFamily="18" charset="-34"/>
              </a:rPr>
              <a:t>วิทยากรฯภาค</a:t>
            </a:r>
            <a:endParaRPr lang="th-TH" sz="3200" b="1" dirty="0">
              <a:solidFill>
                <a:srgbClr val="333300"/>
              </a:solidFill>
              <a:cs typeface="DilleniaUPC" pitchFamily="18" charset="-34"/>
            </a:endParaRPr>
          </a:p>
        </p:txBody>
      </p:sp>
      <p:sp>
        <p:nvSpPr>
          <p:cNvPr id="12" name="24-Point Star 11"/>
          <p:cNvSpPr/>
          <p:nvPr/>
        </p:nvSpPr>
        <p:spPr>
          <a:xfrm>
            <a:off x="-72008" y="6021288"/>
            <a:ext cx="3059832" cy="864096"/>
          </a:xfrm>
          <a:prstGeom prst="star24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srgbClr val="333300"/>
                </a:solidFill>
                <a:cs typeface="DilleniaUPC" pitchFamily="18" charset="-34"/>
              </a:rPr>
              <a:t>การสนับสนุน</a:t>
            </a:r>
            <a:endParaRPr lang="th-TH" sz="3600" b="1" dirty="0">
              <a:solidFill>
                <a:srgbClr val="333300"/>
              </a:solidFill>
              <a:cs typeface="DilleniaUPC" pitchFamily="18" charset="-34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44016" y="1196752"/>
            <a:ext cx="2411760" cy="1269141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srgbClr val="0000CC"/>
                </a:solidFill>
                <a:cs typeface="DilleniaUPC" pitchFamily="18" charset="-34"/>
              </a:rPr>
              <a:t>มีเงื่อนไข</a:t>
            </a:r>
          </a:p>
          <a:p>
            <a:pPr algn="ctr"/>
            <a:r>
              <a:rPr lang="th-TH" sz="3600" b="1" dirty="0" smtClean="0">
                <a:solidFill>
                  <a:srgbClr val="0000CC"/>
                </a:solidFill>
                <a:cs typeface="DilleniaUPC" pitchFamily="18" charset="-34"/>
              </a:rPr>
              <a:t>ที่จะพัฒนาได้</a:t>
            </a:r>
            <a:endParaRPr lang="th-TH" sz="3600" b="1" dirty="0">
              <a:solidFill>
                <a:srgbClr val="0000CC"/>
              </a:solidFill>
              <a:cs typeface="DilleniaUPC" pitchFamily="18" charset="-34"/>
            </a:endParaRPr>
          </a:p>
        </p:txBody>
      </p:sp>
      <p:sp>
        <p:nvSpPr>
          <p:cNvPr id="14" name="Down Arrow 13"/>
          <p:cNvSpPr/>
          <p:nvPr/>
        </p:nvSpPr>
        <p:spPr>
          <a:xfrm>
            <a:off x="4364360" y="1264729"/>
            <a:ext cx="423664" cy="292063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5" name="Down Arrow 14"/>
          <p:cNvSpPr/>
          <p:nvPr/>
        </p:nvSpPr>
        <p:spPr>
          <a:xfrm>
            <a:off x="4355976" y="2056817"/>
            <a:ext cx="423664" cy="292063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4355976" y="2848905"/>
            <a:ext cx="423664" cy="292063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4355976" y="3640993"/>
            <a:ext cx="423664" cy="292063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8" name="Down Arrow 17"/>
          <p:cNvSpPr/>
          <p:nvPr/>
        </p:nvSpPr>
        <p:spPr>
          <a:xfrm>
            <a:off x="4355976" y="4433081"/>
            <a:ext cx="423664" cy="292063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9" name="Down Arrow 18"/>
          <p:cNvSpPr/>
          <p:nvPr/>
        </p:nvSpPr>
        <p:spPr>
          <a:xfrm>
            <a:off x="4355976" y="5873241"/>
            <a:ext cx="423664" cy="292063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0" name="Down Arrow 19"/>
          <p:cNvSpPr/>
          <p:nvPr/>
        </p:nvSpPr>
        <p:spPr>
          <a:xfrm rot="16200000">
            <a:off x="6511129" y="3200665"/>
            <a:ext cx="423664" cy="456991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1" name="Down Arrow 20"/>
          <p:cNvSpPr/>
          <p:nvPr/>
        </p:nvSpPr>
        <p:spPr>
          <a:xfrm rot="16200000">
            <a:off x="6503253" y="3988091"/>
            <a:ext cx="423664" cy="456992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2" name="Down Arrow 21"/>
          <p:cNvSpPr/>
          <p:nvPr/>
        </p:nvSpPr>
        <p:spPr>
          <a:xfrm rot="16200000">
            <a:off x="2475488" y="1602161"/>
            <a:ext cx="423664" cy="456992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3" name="Bent-Up Arrow 22"/>
          <p:cNvSpPr/>
          <p:nvPr/>
        </p:nvSpPr>
        <p:spPr>
          <a:xfrm rot="5400000">
            <a:off x="-183138" y="3710231"/>
            <a:ext cx="3047147" cy="558471"/>
          </a:xfrm>
          <a:prstGeom prst="bentUp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4" name="Bent-Up Arrow 23"/>
          <p:cNvSpPr/>
          <p:nvPr/>
        </p:nvSpPr>
        <p:spPr>
          <a:xfrm rot="5400000">
            <a:off x="7261408" y="4844048"/>
            <a:ext cx="1084312" cy="558471"/>
          </a:xfrm>
          <a:prstGeom prst="bentUp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21599968" lon="11399990" rev="10799999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5" name="Down Arrow 24"/>
          <p:cNvSpPr/>
          <p:nvPr/>
        </p:nvSpPr>
        <p:spPr>
          <a:xfrm rot="16200000">
            <a:off x="2596389" y="6201296"/>
            <a:ext cx="423664" cy="456992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463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7504" y="116632"/>
            <a:ext cx="8855968" cy="57606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prstClr val="black"/>
                </a:solidFill>
                <a:cs typeface="LilyUPC" pitchFamily="34" charset="-34"/>
              </a:rPr>
              <a:t>การดำเนินการ 1 จังหวัด </a:t>
            </a:r>
            <a:r>
              <a:rPr lang="en-US" sz="4000" b="1" dirty="0" smtClean="0">
                <a:solidFill>
                  <a:prstClr val="black"/>
                </a:solidFill>
                <a:cs typeface="LilyUPC" pitchFamily="34" charset="-34"/>
              </a:rPr>
              <a:t>:</a:t>
            </a:r>
            <a:r>
              <a:rPr lang="th-TH" sz="4000" b="1" dirty="0" smtClean="0">
                <a:solidFill>
                  <a:prstClr val="black"/>
                </a:solidFill>
                <a:cs typeface="LilyUPC" pitchFamily="34" charset="-34"/>
              </a:rPr>
              <a:t> 1 ศูนย์เรียนรู้เศรษฐกิจพอเพียง</a:t>
            </a:r>
            <a:endParaRPr lang="th-TH" sz="4000" b="1" dirty="0">
              <a:solidFill>
                <a:prstClr val="black"/>
              </a:solidFill>
              <a:cs typeface="LilyUPC" pitchFamily="34" charset="-34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987824" y="980728"/>
            <a:ext cx="3168352" cy="6300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C00000"/>
                </a:solidFill>
                <a:cs typeface="DilleniaUPC" pitchFamily="18" charset="-34"/>
              </a:rPr>
              <a:t>77 แห่ง  77 จังหวัด</a:t>
            </a:r>
            <a:endParaRPr lang="th-TH" sz="4000" b="1" dirty="0">
              <a:solidFill>
                <a:srgbClr val="C00000"/>
              </a:solidFill>
              <a:cs typeface="DilleniaUPC" pitchFamily="18" charset="-34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915816" y="2132856"/>
            <a:ext cx="6264696" cy="1368152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FFFF00"/>
                </a:solidFill>
                <a:cs typeface="DilleniaUPC" pitchFamily="18" charset="-34"/>
              </a:rPr>
              <a:t>ศพส.จ. คัดเลือก ม.กองทุนแม่ฯ(ดีเด่น)ที่สามารถพัฒนาไปสู่เศรษฐกิจพอเพียงได้ 1 แห่ง</a:t>
            </a:r>
            <a:endParaRPr lang="th-TH" sz="4000" b="1" dirty="0">
              <a:solidFill>
                <a:srgbClr val="FFFF00"/>
              </a:solidFill>
              <a:cs typeface="DilleniaUPC" pitchFamily="18" charset="-34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051720" y="4023066"/>
            <a:ext cx="5040560" cy="214223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C00000"/>
                </a:solidFill>
                <a:cs typeface="DilleniaUPC" pitchFamily="18" charset="-34"/>
              </a:rPr>
              <a:t>ปปส.ภาค ร่วมกับ พช.เขตและวิทยากร ดำเนินการพัฒนาตามแนวทางของคำสั่ง 9</a:t>
            </a:r>
            <a:endParaRPr lang="th-TH" sz="4000" b="1" dirty="0">
              <a:solidFill>
                <a:srgbClr val="C00000"/>
              </a:solidFill>
              <a:cs typeface="DilleniaUPC" pitchFamily="18" charset="-34"/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4283968" y="1628800"/>
            <a:ext cx="495672" cy="436079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4283968" y="3573016"/>
            <a:ext cx="576064" cy="432048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9" name="24-Point Star 8"/>
          <p:cNvSpPr/>
          <p:nvPr/>
        </p:nvSpPr>
        <p:spPr>
          <a:xfrm>
            <a:off x="-36512" y="1916832"/>
            <a:ext cx="2664296" cy="2034226"/>
          </a:xfrm>
          <a:prstGeom prst="star24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srgbClr val="333300"/>
                </a:solidFill>
                <a:cs typeface="DilleniaUPC" pitchFamily="18" charset="-34"/>
              </a:rPr>
              <a:t>กลไกคัดเลือก</a:t>
            </a:r>
          </a:p>
          <a:p>
            <a:pPr algn="ctr"/>
            <a:r>
              <a:rPr lang="th-TH" sz="3600" b="1" dirty="0" smtClean="0">
                <a:solidFill>
                  <a:srgbClr val="333300"/>
                </a:solidFill>
                <a:cs typeface="DilleniaUPC" pitchFamily="18" charset="-34"/>
              </a:rPr>
              <a:t>ใน จว.</a:t>
            </a:r>
            <a:endParaRPr lang="th-TH" sz="3600" b="1" dirty="0">
              <a:solidFill>
                <a:srgbClr val="333300"/>
              </a:solidFill>
              <a:cs typeface="DilleniaUPC" pitchFamily="18" charset="-34"/>
            </a:endParaRPr>
          </a:p>
        </p:txBody>
      </p:sp>
      <p:sp>
        <p:nvSpPr>
          <p:cNvPr id="10" name="Down Arrow 9"/>
          <p:cNvSpPr/>
          <p:nvPr/>
        </p:nvSpPr>
        <p:spPr>
          <a:xfrm rot="16398097">
            <a:off x="2368654" y="2488641"/>
            <a:ext cx="495672" cy="670056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698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7504" y="188640"/>
            <a:ext cx="8855968" cy="57606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prstClr val="black"/>
                </a:solidFill>
                <a:cs typeface="LilyUPC" pitchFamily="34" charset="-34"/>
              </a:rPr>
              <a:t>แนวทางที่ 4 </a:t>
            </a:r>
            <a:r>
              <a:rPr lang="en-US" sz="4000" b="1" dirty="0" smtClean="0">
                <a:solidFill>
                  <a:prstClr val="black"/>
                </a:solidFill>
                <a:cs typeface="LilyUPC" pitchFamily="34" charset="-34"/>
              </a:rPr>
              <a:t>:</a:t>
            </a:r>
            <a:r>
              <a:rPr lang="th-TH" sz="4000" b="1" dirty="0" smtClean="0">
                <a:solidFill>
                  <a:prstClr val="black"/>
                </a:solidFill>
                <a:cs typeface="LilyUPC" pitchFamily="34" charset="-34"/>
              </a:rPr>
              <a:t> การขยายหมู่บ้านกองทุนแม่ฯ เพิ่มใหม่</a:t>
            </a:r>
            <a:endParaRPr lang="th-TH" sz="4000" b="1" dirty="0">
              <a:solidFill>
                <a:prstClr val="black"/>
              </a:solidFill>
              <a:cs typeface="LilyUPC" pitchFamily="34" charset="-34"/>
            </a:endParaRPr>
          </a:p>
        </p:txBody>
      </p:sp>
      <p:sp>
        <p:nvSpPr>
          <p:cNvPr id="3" name="Oval 2"/>
          <p:cNvSpPr/>
          <p:nvPr/>
        </p:nvSpPr>
        <p:spPr>
          <a:xfrm>
            <a:off x="3203848" y="1412776"/>
            <a:ext cx="2592288" cy="115212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C00000"/>
                </a:solidFill>
                <a:cs typeface="DilleniaUPC" pitchFamily="18" charset="-34"/>
              </a:rPr>
              <a:t>จุดอ่อน</a:t>
            </a:r>
          </a:p>
          <a:p>
            <a:pPr algn="ctr"/>
            <a:r>
              <a:rPr lang="th-TH" sz="4000" b="1" dirty="0" smtClean="0">
                <a:solidFill>
                  <a:srgbClr val="C00000"/>
                </a:solidFill>
                <a:cs typeface="DilleniaUPC" pitchFamily="18" charset="-34"/>
              </a:rPr>
              <a:t>ที่ผ่านมา</a:t>
            </a:r>
            <a:endParaRPr lang="th-TH" sz="4000" b="1" dirty="0">
              <a:solidFill>
                <a:srgbClr val="C00000"/>
              </a:solidFill>
              <a:cs typeface="DilleniaUPC" pitchFamily="18" charset="-34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051720" y="3086962"/>
            <a:ext cx="4968552" cy="1854206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prstClr val="black"/>
                </a:solidFill>
                <a:cs typeface="LilyUPC" pitchFamily="34" charset="-34"/>
              </a:rPr>
              <a:t>ที่ผ่านมา หลายพื้นที่ยังขาดคุณภาพ และไม่ได้ดำเนินการตามหลักเกณฑ์ที่กำหนด</a:t>
            </a:r>
            <a:endParaRPr lang="th-TH" sz="4000" b="1" dirty="0">
              <a:solidFill>
                <a:prstClr val="black"/>
              </a:solidFill>
              <a:cs typeface="LilyUPC" pitchFamily="34" charset="-34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987824" y="5373216"/>
            <a:ext cx="3168352" cy="135015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C00000"/>
                </a:solidFill>
                <a:cs typeface="DilleniaUPC" pitchFamily="18" charset="-34"/>
              </a:rPr>
              <a:t>ไม่สามารถแก้ไขปัญหายาเสพติดได้</a:t>
            </a:r>
            <a:endParaRPr lang="th-TH" sz="4000" b="1" dirty="0">
              <a:solidFill>
                <a:srgbClr val="C00000"/>
              </a:solidFill>
              <a:cs typeface="DilleniaUPC" pitchFamily="18" charset="-34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39552" y="1052736"/>
            <a:ext cx="2016224" cy="144016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th-TH" sz="3600" b="1" dirty="0" smtClean="0">
                <a:solidFill>
                  <a:srgbClr val="FFFF00"/>
                </a:solidFill>
                <a:cs typeface="+mj-cs"/>
              </a:rPr>
              <a:t>บาง จว. เน้น</a:t>
            </a:r>
          </a:p>
          <a:p>
            <a:r>
              <a:rPr lang="th-TH" sz="3600" b="1" dirty="0" smtClean="0">
                <a:solidFill>
                  <a:srgbClr val="FFFF00"/>
                </a:solidFill>
                <a:cs typeface="+mj-cs"/>
              </a:rPr>
              <a:t>ปริมาณ</a:t>
            </a:r>
            <a:endParaRPr lang="th-TH" sz="3600" b="1" dirty="0">
              <a:solidFill>
                <a:srgbClr val="FFFF00"/>
              </a:solidFill>
              <a:cs typeface="+mj-cs"/>
            </a:endParaRPr>
          </a:p>
        </p:txBody>
      </p:sp>
      <p:sp>
        <p:nvSpPr>
          <p:cNvPr id="8" name="Down Arrow 7"/>
          <p:cNvSpPr/>
          <p:nvPr/>
        </p:nvSpPr>
        <p:spPr>
          <a:xfrm rot="5400000">
            <a:off x="2476968" y="1405976"/>
            <a:ext cx="495672" cy="670056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660232" y="844991"/>
            <a:ext cx="2016224" cy="2079953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th-TH" sz="3600" b="1" dirty="0" smtClean="0">
                <a:solidFill>
                  <a:srgbClr val="FFFF00"/>
                </a:solidFill>
                <a:cs typeface="+mj-cs"/>
              </a:rPr>
              <a:t>-การคัดเลือก</a:t>
            </a:r>
          </a:p>
          <a:p>
            <a:r>
              <a:rPr lang="th-TH" sz="3600" b="1" dirty="0" smtClean="0">
                <a:solidFill>
                  <a:srgbClr val="FFFF00"/>
                </a:solidFill>
                <a:cs typeface="+mj-cs"/>
              </a:rPr>
              <a:t>-การเตรียมการ</a:t>
            </a:r>
          </a:p>
          <a:p>
            <a:r>
              <a:rPr lang="th-TH" sz="3600" b="1" dirty="0" smtClean="0">
                <a:solidFill>
                  <a:srgbClr val="FFFF00"/>
                </a:solidFill>
                <a:cs typeface="+mj-cs"/>
              </a:rPr>
              <a:t>-ความพร้อม</a:t>
            </a:r>
          </a:p>
          <a:p>
            <a:r>
              <a:rPr lang="th-TH" sz="3600" b="1" dirty="0" smtClean="0">
                <a:solidFill>
                  <a:srgbClr val="FFFF00"/>
                </a:solidFill>
                <a:cs typeface="+mj-cs"/>
              </a:rPr>
              <a:t>-ความเข้าใจ</a:t>
            </a:r>
            <a:endParaRPr lang="th-TH" sz="3600" b="1" dirty="0">
              <a:solidFill>
                <a:srgbClr val="FFFF00"/>
              </a:solidFill>
              <a:cs typeface="+mj-cs"/>
            </a:endParaRPr>
          </a:p>
        </p:txBody>
      </p:sp>
      <p:sp>
        <p:nvSpPr>
          <p:cNvPr id="10" name="Down Arrow 9"/>
          <p:cNvSpPr/>
          <p:nvPr/>
        </p:nvSpPr>
        <p:spPr>
          <a:xfrm rot="16200000">
            <a:off x="6005360" y="1405976"/>
            <a:ext cx="495672" cy="670056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4283968" y="2573183"/>
            <a:ext cx="495672" cy="495777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4283968" y="4869160"/>
            <a:ext cx="495672" cy="504056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970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75" y="0"/>
            <a:ext cx="7772400" cy="642938"/>
          </a:xfrm>
          <a:solidFill>
            <a:srgbClr val="6046FC"/>
          </a:solidFill>
        </p:spPr>
        <p:txBody>
          <a:bodyPr/>
          <a:lstStyle/>
          <a:p>
            <a:pPr>
              <a:defRPr/>
            </a:pPr>
            <a:r>
              <a:rPr lang="th-TH" dirty="0" smtClean="0">
                <a:solidFill>
                  <a:srgbClr val="FFFF00"/>
                </a:solidFill>
              </a:rPr>
              <a:t>ขั้นการพัฒนาความเข้มแข็งของหมู่บ้าน/ชุมชน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143125" y="5143500"/>
            <a:ext cx="4500563" cy="571500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rtl="0" eaLnBrk="0" hangingPunct="0">
              <a:spcBef>
                <a:spcPct val="20000"/>
              </a:spcBef>
              <a:defRPr/>
            </a:pPr>
            <a:r>
              <a:rPr lang="th-TH" sz="2800" b="1" dirty="0">
                <a:solidFill>
                  <a:srgbClr val="000000"/>
                </a:solidFill>
                <a:latin typeface="Arial"/>
                <a:ea typeface="+mn-ea"/>
                <a:cs typeface="Angsana New"/>
              </a:rPr>
              <a:t>หมู่บ้าน/ชุมชนเข้มแข็งเอาชนะยาเสพติด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2143125" y="4214813"/>
            <a:ext cx="4500563" cy="614362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rtl="0" eaLnBrk="0" hangingPunct="0">
              <a:spcBef>
                <a:spcPct val="20000"/>
              </a:spcBef>
              <a:defRPr/>
            </a:pPr>
            <a:r>
              <a:rPr lang="th-TH" sz="2400" b="1" dirty="0">
                <a:solidFill>
                  <a:srgbClr val="000000"/>
                </a:solidFill>
                <a:latin typeface="Arial"/>
                <a:ea typeface="+mn-ea"/>
                <a:cs typeface="Angsana New"/>
              </a:rPr>
              <a:t>หมู่บ้าน/ชุมชนเข้มแข็งเอาชนะยาเสพติดอย่างยั่งยืน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2143125" y="3143250"/>
            <a:ext cx="4500563" cy="757238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rtl="0" eaLnBrk="0" hangingPunct="0">
              <a:spcBef>
                <a:spcPct val="20000"/>
              </a:spcBef>
              <a:defRPr/>
            </a:pPr>
            <a:r>
              <a:rPr lang="th-TH" sz="2800" b="1" dirty="0">
                <a:solidFill>
                  <a:srgbClr val="000000"/>
                </a:solidFill>
                <a:latin typeface="Arial"/>
                <a:ea typeface="+mn-ea"/>
                <a:cs typeface="Angsana New"/>
              </a:rPr>
              <a:t>หมู่บ้าน/ชุมชนกองทุนแม่ของแผ่นดิน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2143125" y="1957388"/>
            <a:ext cx="4500563" cy="900112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rtl="0" eaLnBrk="0" hangingPunct="0">
              <a:spcBef>
                <a:spcPct val="20000"/>
              </a:spcBef>
              <a:defRPr/>
            </a:pPr>
            <a:r>
              <a:rPr lang="th-TH" sz="2800" b="1" dirty="0">
                <a:solidFill>
                  <a:srgbClr val="000000"/>
                </a:solidFill>
                <a:latin typeface="Arial"/>
                <a:ea typeface="+mn-ea"/>
                <a:cs typeface="Angsana New"/>
              </a:rPr>
              <a:t>หมู่บ้าน/ชุมชนกองทุนแม่ฯศูนย์เรียนรู้ระดับอำเภอ/จังหวัด 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2143125" y="671513"/>
            <a:ext cx="4500563" cy="900112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rtl="0" eaLnBrk="0" hangingPunct="0">
              <a:spcBef>
                <a:spcPct val="20000"/>
              </a:spcBef>
              <a:defRPr/>
            </a:pPr>
            <a:r>
              <a:rPr lang="th-TH" sz="2800" b="1" dirty="0">
                <a:solidFill>
                  <a:srgbClr val="000000"/>
                </a:solidFill>
                <a:latin typeface="Arial"/>
                <a:ea typeface="+mn-ea"/>
                <a:cs typeface="Angsana New"/>
              </a:rPr>
              <a:t>หมู่บ้าน/ชุมชนกองทุนแม่ฯศูนย์เรียนรู้บูรณาการสู่เศรษฐกิจพอเพียงดับอำเภอ/จังหวัด 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2143125" y="6000750"/>
            <a:ext cx="4500563" cy="571500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rtl="0" eaLnBrk="0" hangingPunct="0">
              <a:spcBef>
                <a:spcPct val="20000"/>
              </a:spcBef>
              <a:defRPr/>
            </a:pPr>
            <a:r>
              <a:rPr lang="th-TH" sz="3200" b="1" dirty="0">
                <a:solidFill>
                  <a:srgbClr val="000000"/>
                </a:solidFill>
                <a:latin typeface="Arial"/>
                <a:ea typeface="+mn-ea"/>
                <a:cs typeface="Angsana New"/>
              </a:rPr>
              <a:t>หมู่บ้าน/ชุมชน</a:t>
            </a:r>
          </a:p>
        </p:txBody>
      </p:sp>
      <p:sp>
        <p:nvSpPr>
          <p:cNvPr id="51209" name="Up Arrow 11"/>
          <p:cNvSpPr>
            <a:spLocks noChangeArrowheads="1"/>
          </p:cNvSpPr>
          <p:nvPr/>
        </p:nvSpPr>
        <p:spPr bwMode="auto">
          <a:xfrm>
            <a:off x="4214813" y="5715000"/>
            <a:ext cx="642937" cy="28575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pPr algn="ctr" rtl="0"/>
            <a:endParaRPr lang="th-TH" sz="4400" b="1" kern="1200">
              <a:solidFill>
                <a:srgbClr val="000000"/>
              </a:solidFill>
              <a:latin typeface="Angsana New" pitchFamily="18" charset="-34"/>
              <a:ea typeface="+mn-ea"/>
              <a:cs typeface="Angsana New"/>
            </a:endParaRPr>
          </a:p>
        </p:txBody>
      </p:sp>
      <p:sp>
        <p:nvSpPr>
          <p:cNvPr id="51210" name="Up Arrow 12"/>
          <p:cNvSpPr>
            <a:spLocks noChangeArrowheads="1"/>
          </p:cNvSpPr>
          <p:nvPr/>
        </p:nvSpPr>
        <p:spPr bwMode="auto">
          <a:xfrm>
            <a:off x="4143375" y="4857750"/>
            <a:ext cx="642938" cy="28575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pPr algn="ctr" rtl="0"/>
            <a:endParaRPr lang="th-TH" sz="4400" b="1" kern="1200">
              <a:solidFill>
                <a:srgbClr val="000000"/>
              </a:solidFill>
              <a:latin typeface="Angsana New" pitchFamily="18" charset="-34"/>
              <a:ea typeface="+mn-ea"/>
              <a:cs typeface="Angsana New"/>
            </a:endParaRPr>
          </a:p>
        </p:txBody>
      </p:sp>
      <p:sp>
        <p:nvSpPr>
          <p:cNvPr id="51211" name="Up Arrow 13"/>
          <p:cNvSpPr>
            <a:spLocks noChangeArrowheads="1"/>
          </p:cNvSpPr>
          <p:nvPr/>
        </p:nvSpPr>
        <p:spPr bwMode="auto">
          <a:xfrm>
            <a:off x="4071938" y="2857500"/>
            <a:ext cx="642937" cy="28575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92D050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pPr algn="ctr" rtl="0"/>
            <a:endParaRPr lang="th-TH" sz="4400" b="1" kern="1200">
              <a:solidFill>
                <a:srgbClr val="000000"/>
              </a:solidFill>
              <a:latin typeface="Angsana New" pitchFamily="18" charset="-34"/>
              <a:ea typeface="+mn-ea"/>
              <a:cs typeface="Angsana New"/>
            </a:endParaRPr>
          </a:p>
        </p:txBody>
      </p:sp>
      <p:sp>
        <p:nvSpPr>
          <p:cNvPr id="51212" name="Up Arrow 14"/>
          <p:cNvSpPr>
            <a:spLocks noChangeArrowheads="1"/>
          </p:cNvSpPr>
          <p:nvPr/>
        </p:nvSpPr>
        <p:spPr bwMode="auto">
          <a:xfrm>
            <a:off x="4143375" y="3929063"/>
            <a:ext cx="642938" cy="28575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pPr algn="ctr" rtl="0"/>
            <a:endParaRPr lang="th-TH" sz="4400" b="1" kern="1200">
              <a:solidFill>
                <a:srgbClr val="000000"/>
              </a:solidFill>
              <a:latin typeface="Angsana New" pitchFamily="18" charset="-34"/>
              <a:ea typeface="+mn-ea"/>
              <a:cs typeface="Angsana New"/>
            </a:endParaRPr>
          </a:p>
        </p:txBody>
      </p:sp>
      <p:sp>
        <p:nvSpPr>
          <p:cNvPr id="51213" name="Up Arrow 15"/>
          <p:cNvSpPr>
            <a:spLocks noChangeArrowheads="1"/>
          </p:cNvSpPr>
          <p:nvPr/>
        </p:nvSpPr>
        <p:spPr bwMode="auto">
          <a:xfrm>
            <a:off x="4000500" y="1643063"/>
            <a:ext cx="642938" cy="28575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pPr algn="ctr" rtl="0"/>
            <a:endParaRPr lang="th-TH" sz="4400" b="1" kern="1200">
              <a:solidFill>
                <a:srgbClr val="000000"/>
              </a:solidFill>
              <a:latin typeface="Angsana New" pitchFamily="18" charset="-34"/>
              <a:ea typeface="+mn-ea"/>
              <a:cs typeface="Angsana New"/>
            </a:endParaRPr>
          </a:p>
        </p:txBody>
      </p:sp>
      <p:sp>
        <p:nvSpPr>
          <p:cNvPr id="51214" name="Right Arrow 22"/>
          <p:cNvSpPr>
            <a:spLocks noChangeArrowheads="1"/>
          </p:cNvSpPr>
          <p:nvPr/>
        </p:nvSpPr>
        <p:spPr bwMode="auto">
          <a:xfrm rot="-5400000">
            <a:off x="-15875" y="4960938"/>
            <a:ext cx="2143125" cy="1651000"/>
          </a:xfrm>
          <a:prstGeom prst="rightArrow">
            <a:avLst>
              <a:gd name="adj1" fmla="val 50000"/>
              <a:gd name="adj2" fmla="val 49994"/>
            </a:avLst>
          </a:prstGeom>
          <a:solidFill>
            <a:srgbClr val="7030A0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 rtl="0"/>
            <a:r>
              <a:rPr lang="th-TH" sz="2400" b="1" kern="1200">
                <a:solidFill>
                  <a:srgbClr val="FFFFFF"/>
                </a:solidFill>
                <a:latin typeface="Angsana New" pitchFamily="18" charset="-34"/>
                <a:ea typeface="+mn-ea"/>
                <a:cs typeface="Angsana New"/>
              </a:rPr>
              <a:t>กรมการปกครอง         ศพส.จ./อ.</a:t>
            </a:r>
          </a:p>
        </p:txBody>
      </p:sp>
      <p:sp>
        <p:nvSpPr>
          <p:cNvPr id="51215" name="Right Arrow 23"/>
          <p:cNvSpPr>
            <a:spLocks noChangeArrowheads="1"/>
          </p:cNvSpPr>
          <p:nvPr/>
        </p:nvSpPr>
        <p:spPr bwMode="auto">
          <a:xfrm rot="-5400000">
            <a:off x="-588168" y="1802606"/>
            <a:ext cx="3357562" cy="1895475"/>
          </a:xfrm>
          <a:prstGeom prst="rightArrow">
            <a:avLst>
              <a:gd name="adj1" fmla="val 50000"/>
              <a:gd name="adj2" fmla="val 49992"/>
            </a:avLst>
          </a:prstGeom>
          <a:solidFill>
            <a:srgbClr val="7030A0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 rtl="0"/>
            <a:r>
              <a:rPr lang="th-TH" sz="2800" b="1" kern="1200">
                <a:solidFill>
                  <a:srgbClr val="FFFFFF"/>
                </a:solidFill>
                <a:latin typeface="Angsana New" pitchFamily="18" charset="-34"/>
                <a:ea typeface="+mn-ea"/>
                <a:cs typeface="Angsana New"/>
              </a:rPr>
              <a:t>กรมการพัฒนาชุมชน ศพส.จ/อ.</a:t>
            </a:r>
          </a:p>
        </p:txBody>
      </p:sp>
    </p:spTree>
    <p:extLst>
      <p:ext uri="{BB962C8B-B14F-4D97-AF65-F5344CB8AC3E}">
        <p14:creationId xmlns:p14="http://schemas.microsoft.com/office/powerpoint/2010/main" xmlns="" val="106073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7504" y="116632"/>
            <a:ext cx="8855968" cy="576064"/>
          </a:xfrm>
          <a:prstGeom prst="roundRect">
            <a:avLst/>
          </a:prstGeom>
          <a:solidFill>
            <a:srgbClr val="FF66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FFFF00"/>
                </a:solidFill>
                <a:cs typeface="LilyUPC" pitchFamily="34" charset="-34"/>
              </a:rPr>
              <a:t>แนวการคัดเลือกในปีนี้</a:t>
            </a:r>
            <a:endParaRPr lang="th-TH" sz="4000" b="1" dirty="0">
              <a:solidFill>
                <a:srgbClr val="FFFF00"/>
              </a:solidFill>
              <a:cs typeface="LilyUPC" pitchFamily="34" charset="-34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123728" y="1061015"/>
            <a:ext cx="3528392" cy="7200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C00000"/>
                </a:solidFill>
                <a:cs typeface="DilleniaUPC" pitchFamily="18" charset="-34"/>
              </a:rPr>
              <a:t>เน้นงานเชิงคุณภาพ</a:t>
            </a:r>
            <a:endParaRPr lang="th-TH" sz="4000" b="1" dirty="0">
              <a:solidFill>
                <a:srgbClr val="C00000"/>
              </a:solidFill>
              <a:cs typeface="DilleniaUPC" pitchFamily="18" charset="-34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187624" y="2303153"/>
            <a:ext cx="5472608" cy="774086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prstClr val="black"/>
                </a:solidFill>
                <a:cs typeface="LilyUPC" pitchFamily="34" charset="-34"/>
              </a:rPr>
              <a:t>เน้นกระบวนการเตรียมการที่พร้อม</a:t>
            </a:r>
            <a:endParaRPr lang="th-TH" sz="4000" b="1" dirty="0">
              <a:solidFill>
                <a:prstClr val="black"/>
              </a:solidFill>
              <a:cs typeface="LilyUPC" pitchFamily="34" charset="-34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87624" y="3717032"/>
            <a:ext cx="5472608" cy="79208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C00000"/>
                </a:solidFill>
                <a:cs typeface="DilleniaUPC" pitchFamily="18" charset="-34"/>
              </a:rPr>
              <a:t>มีกลไกการประเมินช่วยเหลือของจังหวัด</a:t>
            </a:r>
            <a:endParaRPr lang="th-TH" sz="4000" b="1" dirty="0">
              <a:solidFill>
                <a:srgbClr val="C00000"/>
              </a:solidFill>
              <a:cs typeface="DilleniaUPC" pitchFamily="18" charset="-34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444208" y="772983"/>
            <a:ext cx="1800200" cy="1287865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srgbClr val="FFFF00"/>
                </a:solidFill>
                <a:cs typeface="+mj-cs"/>
              </a:rPr>
              <a:t>20-50 ม./ช.(ไม่เกิน)</a:t>
            </a:r>
            <a:endParaRPr lang="th-TH" sz="3600" b="1" dirty="0">
              <a:solidFill>
                <a:srgbClr val="FFFF00"/>
              </a:solidFill>
              <a:cs typeface="+mj-cs"/>
            </a:endParaRPr>
          </a:p>
        </p:txBody>
      </p:sp>
      <p:sp>
        <p:nvSpPr>
          <p:cNvPr id="10" name="Down Arrow 9"/>
          <p:cNvSpPr/>
          <p:nvPr/>
        </p:nvSpPr>
        <p:spPr>
          <a:xfrm rot="16200000">
            <a:off x="5811320" y="1086027"/>
            <a:ext cx="495672" cy="670056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3635896" y="1781095"/>
            <a:ext cx="495672" cy="495777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3635896" y="3077239"/>
            <a:ext cx="495672" cy="504056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019734" y="2285992"/>
            <a:ext cx="2195736" cy="928694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  <a:cs typeface="+mj-cs"/>
              </a:rPr>
              <a:t>PRO CESS</a:t>
            </a:r>
            <a:endParaRPr lang="th-TH" sz="3200" b="1" dirty="0">
              <a:solidFill>
                <a:srgbClr val="FFFF00"/>
              </a:solidFill>
              <a:cs typeface="+mj-cs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020272" y="3714752"/>
            <a:ext cx="2123728" cy="78581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FFFF00"/>
                </a:solidFill>
                <a:cs typeface="+mj-cs"/>
              </a:rPr>
              <a:t>คณะประเมิน</a:t>
            </a:r>
            <a:endParaRPr lang="th-TH" sz="4000" b="1" dirty="0">
              <a:solidFill>
                <a:srgbClr val="FFFF00"/>
              </a:solidFill>
              <a:cs typeface="+mj-cs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187624" y="5175194"/>
            <a:ext cx="5472608" cy="1278142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prstClr val="black"/>
                </a:solidFill>
                <a:cs typeface="LilyUPC" pitchFamily="34" charset="-34"/>
              </a:rPr>
              <a:t>เน้นหมู่บ้านที่ต่อยอดจากการแก้ไขปัญหายาเสพติด เป็นหลัก</a:t>
            </a:r>
            <a:endParaRPr lang="th-TH" sz="4000" b="1" dirty="0">
              <a:solidFill>
                <a:prstClr val="black"/>
              </a:solidFill>
              <a:cs typeface="LilyUPC" pitchFamily="34" charset="-34"/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3635896" y="4589407"/>
            <a:ext cx="495672" cy="495777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7" name="Down Arrow 16"/>
          <p:cNvSpPr/>
          <p:nvPr/>
        </p:nvSpPr>
        <p:spPr>
          <a:xfrm rot="16200000">
            <a:off x="6516580" y="2414088"/>
            <a:ext cx="495672" cy="670056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8" name="Down Arrow 17"/>
          <p:cNvSpPr/>
          <p:nvPr/>
        </p:nvSpPr>
        <p:spPr>
          <a:xfrm rot="16200000">
            <a:off x="6588018" y="3854248"/>
            <a:ext cx="495672" cy="670056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667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7504" y="44624"/>
            <a:ext cx="8855968" cy="576064"/>
          </a:xfrm>
          <a:prstGeom prst="roundRect">
            <a:avLst/>
          </a:prstGeom>
          <a:solidFill>
            <a:srgbClr val="FF66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FFFF00"/>
                </a:solidFill>
                <a:cs typeface="LilyUPC" pitchFamily="34" charset="-34"/>
              </a:rPr>
              <a:t>ยึดเกณฑ์ 12 ข้อผ่านไม่น้อยกว่า 7</a:t>
            </a:r>
            <a:endParaRPr lang="th-TH" sz="4000" b="1" dirty="0">
              <a:solidFill>
                <a:srgbClr val="FFFF00"/>
              </a:solidFill>
              <a:cs typeface="LilyUPC" pitchFamily="34" charset="-34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339752" y="772983"/>
            <a:ext cx="4608512" cy="49577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C00000"/>
                </a:solidFill>
                <a:cs typeface="DilleniaUPC" pitchFamily="18" charset="-34"/>
              </a:rPr>
              <a:t>ข้อ 7,9,10 เป็นกิจกรรมภาคบังคับ</a:t>
            </a:r>
            <a:endParaRPr lang="th-TH" sz="4000" b="1" dirty="0">
              <a:solidFill>
                <a:srgbClr val="C00000"/>
              </a:solidFill>
              <a:cs typeface="DilleniaUPC" pitchFamily="18" charset="-34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03077796"/>
              </p:ext>
            </p:extLst>
          </p:nvPr>
        </p:nvGraphicFramePr>
        <p:xfrm>
          <a:off x="1" y="1484784"/>
          <a:ext cx="9143998" cy="48344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44756"/>
                <a:gridCol w="585218"/>
                <a:gridCol w="585218"/>
                <a:gridCol w="658370"/>
                <a:gridCol w="658370"/>
                <a:gridCol w="512066"/>
              </a:tblGrid>
              <a:tr h="489998">
                <a:tc rowSpan="2">
                  <a:txBody>
                    <a:bodyPr/>
                    <a:lstStyle/>
                    <a:p>
                      <a:pPr algn="ctr"/>
                      <a:r>
                        <a:rPr lang="th-TH" sz="3600" b="1" dirty="0" smtClean="0">
                          <a:solidFill>
                            <a:srgbClr val="FF0000"/>
                          </a:solidFill>
                          <a:cs typeface="DilleniaUPC" pitchFamily="18" charset="-34"/>
                        </a:rPr>
                        <a:t>เกณฑ์</a:t>
                      </a:r>
                      <a:endParaRPr lang="th-TH" sz="3600" b="1" dirty="0">
                        <a:solidFill>
                          <a:srgbClr val="FF0000"/>
                        </a:solidFill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th-TH" sz="3600" b="1" dirty="0" smtClean="0">
                          <a:solidFill>
                            <a:srgbClr val="FF0000"/>
                          </a:solidFill>
                          <a:cs typeface="DilleniaUPC" pitchFamily="18" charset="-34"/>
                        </a:rPr>
                        <a:t>ระดับคะแนน</a:t>
                      </a:r>
                      <a:endParaRPr lang="th-TH" sz="3600" b="1" dirty="0">
                        <a:solidFill>
                          <a:srgbClr val="FF0000"/>
                        </a:solidFill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th-TH" sz="2400" b="1" dirty="0">
                        <a:solidFill>
                          <a:srgbClr val="FF0000"/>
                        </a:solidFill>
                        <a:cs typeface="DilleniaUPC" pitchFamily="18" charset="-34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th-TH" sz="2400" b="1" dirty="0">
                        <a:solidFill>
                          <a:srgbClr val="FF0000"/>
                        </a:solidFill>
                        <a:cs typeface="DilleniaUPC" pitchFamily="18" charset="-34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th-TH" sz="2400" b="1" dirty="0">
                        <a:solidFill>
                          <a:srgbClr val="FF0000"/>
                        </a:solidFill>
                        <a:cs typeface="DilleniaUPC" pitchFamily="18" charset="-34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th-TH" sz="2400" b="1" dirty="0">
                        <a:solidFill>
                          <a:srgbClr val="FF0000"/>
                        </a:solidFill>
                        <a:cs typeface="DilleniaUPC" pitchFamily="18" charset="-34"/>
                      </a:endParaRPr>
                    </a:p>
                  </a:txBody>
                  <a:tcPr marL="36000" marR="36000" marT="36000" marB="36000" anchor="ctr"/>
                </a:tc>
              </a:tr>
              <a:tr h="489998">
                <a:tc vMerge="1">
                  <a:txBody>
                    <a:bodyPr/>
                    <a:lstStyle/>
                    <a:p>
                      <a:endParaRPr lang="th-TH" sz="28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cs typeface="DilleniaUPC" pitchFamily="18" charset="-34"/>
                        </a:rPr>
                        <a:t>A</a:t>
                      </a:r>
                      <a:endParaRPr lang="th-TH" sz="24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cs typeface="DilleniaUPC" pitchFamily="18" charset="-34"/>
                        </a:rPr>
                        <a:t>B</a:t>
                      </a:r>
                      <a:endParaRPr lang="th-TH" sz="24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cs typeface="DilleniaUPC" pitchFamily="18" charset="-34"/>
                        </a:rPr>
                        <a:t>C</a:t>
                      </a:r>
                      <a:endParaRPr lang="th-TH" sz="24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cs typeface="DilleniaUPC" pitchFamily="18" charset="-34"/>
                        </a:rPr>
                        <a:t>D</a:t>
                      </a:r>
                      <a:endParaRPr lang="th-TH" sz="24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cs typeface="DilleniaUPC" pitchFamily="18" charset="-34"/>
                        </a:rPr>
                        <a:t>F</a:t>
                      </a:r>
                      <a:endParaRPr lang="th-TH" sz="24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</a:tr>
              <a:tr h="489998">
                <a:tc>
                  <a:txBody>
                    <a:bodyPr/>
                    <a:lstStyle/>
                    <a:p>
                      <a:r>
                        <a:rPr lang="th-TH" sz="3600" b="1" dirty="0" smtClean="0">
                          <a:cs typeface="DilleniaUPC" pitchFamily="18" charset="-34"/>
                        </a:rPr>
                        <a:t> 1.ผู้นำเข้มแข็ง</a:t>
                      </a:r>
                      <a:r>
                        <a:rPr lang="th-TH" sz="3600" b="1" baseline="0" dirty="0" smtClean="0">
                          <a:cs typeface="DilleniaUPC" pitchFamily="18" charset="-34"/>
                        </a:rPr>
                        <a:t> มีกิจกรรมรูปธรรม</a:t>
                      </a:r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998">
                <a:tc>
                  <a:txBody>
                    <a:bodyPr/>
                    <a:lstStyle/>
                    <a:p>
                      <a:r>
                        <a:rPr lang="th-TH" sz="3600" b="1" dirty="0" smtClean="0">
                          <a:cs typeface="DilleniaUPC" pitchFamily="18" charset="-34"/>
                        </a:rPr>
                        <a:t> 2.สมาชิกใน ม./ช. ให้ความร่วมมือ</a:t>
                      </a:r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998">
                <a:tc>
                  <a:txBody>
                    <a:bodyPr/>
                    <a:lstStyle/>
                    <a:p>
                      <a:r>
                        <a:rPr lang="th-TH" sz="3600" b="1" dirty="0" smtClean="0">
                          <a:cs typeface="DilleniaUPC" pitchFamily="18" charset="-34"/>
                        </a:rPr>
                        <a:t> 3.ประชุมหารือใน ม./ช. เดือนละ</a:t>
                      </a:r>
                      <a:r>
                        <a:rPr lang="th-TH" sz="3600" b="1" baseline="0" dirty="0" smtClean="0">
                          <a:cs typeface="DilleniaUPC" pitchFamily="18" charset="-34"/>
                        </a:rPr>
                        <a:t> 1 ครั้ง</a:t>
                      </a:r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998">
                <a:tc>
                  <a:txBody>
                    <a:bodyPr/>
                    <a:lstStyle/>
                    <a:p>
                      <a:r>
                        <a:rPr lang="th-TH" sz="3600" b="1" dirty="0" smtClean="0">
                          <a:cs typeface="DilleniaUPC" pitchFamily="18" charset="-34"/>
                        </a:rPr>
                        <a:t> 4.กิจกรรมยึดหลักพึ่งตนเอง</a:t>
                      </a:r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998">
                <a:tc>
                  <a:txBody>
                    <a:bodyPr/>
                    <a:lstStyle/>
                    <a:p>
                      <a:r>
                        <a:rPr lang="th-TH" sz="3600" b="1" dirty="0" smtClean="0">
                          <a:cs typeface="DilleniaUPC" pitchFamily="18" charset="-34"/>
                        </a:rPr>
                        <a:t> 5.มีกฎทางสังคมเรื่องยาเสพติดและมีการบังคับใช้</a:t>
                      </a:r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998">
                <a:tc>
                  <a:txBody>
                    <a:bodyPr/>
                    <a:lstStyle/>
                    <a:p>
                      <a:r>
                        <a:rPr lang="th-TH" sz="3600" b="1" dirty="0" smtClean="0">
                          <a:cs typeface="DilleniaUPC" pitchFamily="18" charset="-34"/>
                        </a:rPr>
                        <a:t> 6.มีกลไกเฝ้าระวังใน ม./ช.</a:t>
                      </a:r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2106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7504" y="116632"/>
            <a:ext cx="8855968" cy="576064"/>
          </a:xfrm>
          <a:prstGeom prst="roundRect">
            <a:avLst/>
          </a:prstGeom>
          <a:solidFill>
            <a:srgbClr val="FF66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FFFF00"/>
                </a:solidFill>
                <a:cs typeface="LilyUPC" pitchFamily="34" charset="-34"/>
              </a:rPr>
              <a:t>ยึดเกณฑ์ 12 ข้อผ่านไม่น้อยกว่า 7</a:t>
            </a:r>
            <a:endParaRPr lang="th-TH" sz="4000" b="1" dirty="0">
              <a:solidFill>
                <a:srgbClr val="FFFF00"/>
              </a:solidFill>
              <a:cs typeface="LilyUPC" pitchFamily="34" charset="-34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339752" y="844991"/>
            <a:ext cx="4608512" cy="49577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C00000"/>
                </a:solidFill>
                <a:cs typeface="DilleniaUPC" pitchFamily="18" charset="-34"/>
              </a:rPr>
              <a:t>ข้อ 7,9,10 เป็นกิจกรรมภาคบังคับ</a:t>
            </a:r>
            <a:endParaRPr lang="th-TH" sz="4000" b="1" dirty="0">
              <a:solidFill>
                <a:srgbClr val="C00000"/>
              </a:solidFill>
              <a:cs typeface="DilleniaUPC" pitchFamily="18" charset="-34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10243706"/>
              </p:ext>
            </p:extLst>
          </p:nvPr>
        </p:nvGraphicFramePr>
        <p:xfrm>
          <a:off x="107502" y="1560224"/>
          <a:ext cx="8822216" cy="48344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21820"/>
                <a:gridCol w="562468"/>
                <a:gridCol w="553994"/>
                <a:gridCol w="711657"/>
                <a:gridCol w="569326"/>
                <a:gridCol w="602951"/>
              </a:tblGrid>
              <a:tr h="489998">
                <a:tc rowSpan="2">
                  <a:txBody>
                    <a:bodyPr/>
                    <a:lstStyle/>
                    <a:p>
                      <a:pPr algn="ctr"/>
                      <a:r>
                        <a:rPr lang="th-TH" sz="3600" b="1" dirty="0" smtClean="0">
                          <a:solidFill>
                            <a:srgbClr val="FF0000"/>
                          </a:solidFill>
                          <a:cs typeface="DilleniaUPC" pitchFamily="18" charset="-34"/>
                        </a:rPr>
                        <a:t>เกณฑ์</a:t>
                      </a:r>
                      <a:endParaRPr lang="th-TH" sz="3600" b="1" dirty="0">
                        <a:solidFill>
                          <a:srgbClr val="FF0000"/>
                        </a:solidFill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th-TH" sz="3600" b="1" dirty="0" smtClean="0">
                          <a:solidFill>
                            <a:srgbClr val="FF0000"/>
                          </a:solidFill>
                          <a:cs typeface="DilleniaUPC" pitchFamily="18" charset="-34"/>
                        </a:rPr>
                        <a:t>ระดับคะแนน</a:t>
                      </a:r>
                      <a:endParaRPr lang="th-TH" sz="3600" b="1" dirty="0">
                        <a:solidFill>
                          <a:srgbClr val="FF0000"/>
                        </a:solidFill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th-TH" sz="2400" b="1" dirty="0">
                        <a:solidFill>
                          <a:srgbClr val="FF0000"/>
                        </a:solidFill>
                        <a:cs typeface="DilleniaUPC" pitchFamily="18" charset="-34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th-TH" sz="2400" b="1" dirty="0">
                        <a:solidFill>
                          <a:srgbClr val="FF0000"/>
                        </a:solidFill>
                        <a:cs typeface="DilleniaUPC" pitchFamily="18" charset="-34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th-TH" sz="2400" b="1" dirty="0">
                        <a:solidFill>
                          <a:srgbClr val="FF0000"/>
                        </a:solidFill>
                        <a:cs typeface="DilleniaUPC" pitchFamily="18" charset="-34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th-TH" sz="2400" b="1" dirty="0">
                        <a:solidFill>
                          <a:srgbClr val="FF0000"/>
                        </a:solidFill>
                        <a:cs typeface="DilleniaUPC" pitchFamily="18" charset="-34"/>
                      </a:endParaRPr>
                    </a:p>
                  </a:txBody>
                  <a:tcPr marL="36000" marR="36000" marT="36000" marB="36000" anchor="ctr"/>
                </a:tc>
              </a:tr>
              <a:tr h="489998">
                <a:tc vMerge="1">
                  <a:txBody>
                    <a:bodyPr/>
                    <a:lstStyle/>
                    <a:p>
                      <a:endParaRPr lang="th-TH" sz="28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cs typeface="DilleniaUPC" pitchFamily="18" charset="-34"/>
                        </a:rPr>
                        <a:t>A</a:t>
                      </a:r>
                      <a:endParaRPr lang="th-TH" sz="24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cs typeface="DilleniaUPC" pitchFamily="18" charset="-34"/>
                        </a:rPr>
                        <a:t>B</a:t>
                      </a:r>
                      <a:endParaRPr lang="th-TH" sz="24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cs typeface="DilleniaUPC" pitchFamily="18" charset="-34"/>
                        </a:rPr>
                        <a:t>C</a:t>
                      </a:r>
                      <a:endParaRPr lang="th-TH" sz="24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cs typeface="DilleniaUPC" pitchFamily="18" charset="-34"/>
                        </a:rPr>
                        <a:t>D</a:t>
                      </a:r>
                      <a:endParaRPr lang="th-TH" sz="24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cs typeface="DilleniaUPC" pitchFamily="18" charset="-34"/>
                        </a:rPr>
                        <a:t>F</a:t>
                      </a:r>
                      <a:endParaRPr lang="th-TH" sz="24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</a:tr>
              <a:tr h="489998">
                <a:tc>
                  <a:txBody>
                    <a:bodyPr/>
                    <a:lstStyle/>
                    <a:p>
                      <a:r>
                        <a:rPr lang="th-TH" sz="3600" b="1" dirty="0" smtClean="0">
                          <a:cs typeface="DilleniaUPC" pitchFamily="18" charset="-34"/>
                        </a:rPr>
                        <a:t> 7.ค้นหาผู้เสพอยู่เสมอ ไม่ปิดบัง</a:t>
                      </a:r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998">
                <a:tc>
                  <a:txBody>
                    <a:bodyPr/>
                    <a:lstStyle/>
                    <a:p>
                      <a:r>
                        <a:rPr lang="th-TH" sz="3600" b="1" dirty="0" smtClean="0">
                          <a:cs typeface="DilleniaUPC" pitchFamily="18" charset="-34"/>
                        </a:rPr>
                        <a:t> 8.มีกิจกรรมป้องกัน/แก้ไขปัญหายาเสพติด</a:t>
                      </a: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998">
                <a:tc>
                  <a:txBody>
                    <a:bodyPr/>
                    <a:lstStyle/>
                    <a:p>
                      <a:r>
                        <a:rPr lang="th-TH" sz="3600" b="1" dirty="0" smtClean="0">
                          <a:cs typeface="DilleniaUPC" pitchFamily="18" charset="-34"/>
                        </a:rPr>
                        <a:t> 9.มีประชามติคนใน ม./ช.</a:t>
                      </a:r>
                      <a:r>
                        <a:rPr lang="th-TH" sz="3600" b="1" baseline="0" dirty="0" smtClean="0">
                          <a:cs typeface="DilleniaUPC" pitchFamily="18" charset="-34"/>
                        </a:rPr>
                        <a:t> ยินดีเข้าร่วมกองทุนแม่ฯ</a:t>
                      </a:r>
                      <a:endParaRPr lang="th-TH" sz="3600" b="1" dirty="0" smtClean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998">
                <a:tc>
                  <a:txBody>
                    <a:bodyPr/>
                    <a:lstStyle/>
                    <a:p>
                      <a:r>
                        <a:rPr lang="th-TH" sz="3600" b="1" dirty="0" smtClean="0">
                          <a:cs typeface="DilleniaUPC" pitchFamily="18" charset="-34"/>
                        </a:rPr>
                        <a:t> 10.มีการจัดตั้งกองทุนยาเสพติดรองรับ</a:t>
                      </a: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998">
                <a:tc>
                  <a:txBody>
                    <a:bodyPr/>
                    <a:lstStyle/>
                    <a:p>
                      <a:r>
                        <a:rPr lang="th-TH" sz="3600" b="1" dirty="0" smtClean="0">
                          <a:cs typeface="DilleniaUPC" pitchFamily="18" charset="-34"/>
                        </a:rPr>
                        <a:t> 11.มีกิจกรรมบูรณาการกับองค์กรต่าง ๆ</a:t>
                      </a: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998">
                <a:tc>
                  <a:txBody>
                    <a:bodyPr/>
                    <a:lstStyle/>
                    <a:p>
                      <a:r>
                        <a:rPr lang="th-TH" sz="3600" b="1" dirty="0" smtClean="0">
                          <a:cs typeface="DilleniaUPC" pitchFamily="18" charset="-34"/>
                        </a:rPr>
                        <a:t> 12.มีกิจกรรมเสดงความจงรักภักดี</a:t>
                      </a: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h-TH" sz="3600" b="1" dirty="0">
                        <a:cs typeface="DilleniaUPC" pitchFamily="18" charset="-34"/>
                      </a:endParaRP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Oval 3"/>
          <p:cNvSpPr/>
          <p:nvPr/>
        </p:nvSpPr>
        <p:spPr>
          <a:xfrm>
            <a:off x="71406" y="2708920"/>
            <a:ext cx="463968" cy="4343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Oval 6"/>
          <p:cNvSpPr/>
          <p:nvPr/>
        </p:nvSpPr>
        <p:spPr>
          <a:xfrm>
            <a:off x="107504" y="4005064"/>
            <a:ext cx="463968" cy="42406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Oval 7"/>
          <p:cNvSpPr/>
          <p:nvPr/>
        </p:nvSpPr>
        <p:spPr>
          <a:xfrm>
            <a:off x="142844" y="4643446"/>
            <a:ext cx="428628" cy="4286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1865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/>
          <p:nvPr/>
        </p:nvCxnSpPr>
        <p:spPr>
          <a:xfrm flipV="1">
            <a:off x="4627228" y="4666946"/>
            <a:ext cx="0" cy="512440"/>
          </a:xfrm>
          <a:prstGeom prst="line">
            <a:avLst/>
          </a:prstGeom>
          <a:ln w="38100">
            <a:solidFill>
              <a:srgbClr val="FF6600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3995936" y="4293096"/>
            <a:ext cx="1152128" cy="630070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FFFF00"/>
                </a:solidFill>
                <a:cs typeface="DilleniaUPC" pitchFamily="18" charset="-34"/>
              </a:rPr>
              <a:t>หน้าที่</a:t>
            </a:r>
            <a:endParaRPr lang="th-TH" sz="4000" b="1" dirty="0">
              <a:solidFill>
                <a:srgbClr val="FFFF00"/>
              </a:solidFill>
              <a:cs typeface="DilleniaUPC" pitchFamily="18" charset="-34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07504" y="44624"/>
            <a:ext cx="8855968" cy="504056"/>
          </a:xfrm>
          <a:prstGeom prst="roundRect">
            <a:avLst/>
          </a:prstGeom>
          <a:solidFill>
            <a:srgbClr val="FF66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FFFF00"/>
                </a:solidFill>
                <a:cs typeface="LilyUPC" pitchFamily="34" charset="-34"/>
              </a:rPr>
              <a:t>คณะประเมินฯ ของจังหวัด</a:t>
            </a:r>
            <a:endParaRPr lang="th-TH" sz="4000" b="1" dirty="0">
              <a:solidFill>
                <a:srgbClr val="FFFF00"/>
              </a:solidFill>
              <a:cs typeface="LilyUPC" pitchFamily="34" charset="-34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123728" y="908720"/>
            <a:ext cx="4968552" cy="566341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prstClr val="black"/>
                </a:solidFill>
                <a:cs typeface="LilyUPC" pitchFamily="34" charset="-34"/>
              </a:rPr>
              <a:t>ศพส.จ.จัดตั้ง 1 คณะ</a:t>
            </a:r>
            <a:endParaRPr lang="th-TH" sz="4000" b="1" dirty="0">
              <a:solidFill>
                <a:prstClr val="black"/>
              </a:solidFill>
              <a:cs typeface="LilyUPC" pitchFamily="34" charset="-34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4355976" y="476672"/>
            <a:ext cx="495672" cy="495777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771800" y="1412776"/>
            <a:ext cx="3888432" cy="259228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th-TH" sz="3600" b="1" dirty="0" smtClean="0">
                <a:solidFill>
                  <a:prstClr val="black"/>
                </a:solidFill>
                <a:cs typeface="+mj-cs"/>
              </a:rPr>
              <a:t>-ประธาน</a:t>
            </a:r>
          </a:p>
          <a:p>
            <a:r>
              <a:rPr lang="th-TH" sz="3600" b="1" dirty="0" smtClean="0">
                <a:solidFill>
                  <a:prstClr val="black"/>
                </a:solidFill>
                <a:cs typeface="+mj-cs"/>
              </a:rPr>
              <a:t>-ผู้แทนส่วนราชการที่เกี่ยวข้อง</a:t>
            </a:r>
          </a:p>
          <a:p>
            <a:r>
              <a:rPr lang="th-TH" sz="3600" b="1" dirty="0" smtClean="0">
                <a:solidFill>
                  <a:prstClr val="black"/>
                </a:solidFill>
                <a:cs typeface="+mj-cs"/>
              </a:rPr>
              <a:t>-ผู้แทน ม.กองทุนแม่ฯดีเด่น</a:t>
            </a:r>
          </a:p>
          <a:p>
            <a:r>
              <a:rPr lang="th-TH" sz="3600" b="1" dirty="0" smtClean="0">
                <a:solidFill>
                  <a:prstClr val="black"/>
                </a:solidFill>
                <a:cs typeface="+mj-cs"/>
              </a:rPr>
              <a:t>-ผู้แทนวิทยากรกระบวนการ จว.</a:t>
            </a:r>
          </a:p>
          <a:p>
            <a:r>
              <a:rPr lang="th-TH" sz="3600" b="1" dirty="0" smtClean="0">
                <a:solidFill>
                  <a:prstClr val="black"/>
                </a:solidFill>
                <a:cs typeface="+mj-cs"/>
              </a:rPr>
              <a:t>-ปปส.ภาค        </a:t>
            </a:r>
            <a:r>
              <a:rPr lang="th-TH" sz="3600" b="1" dirty="0" smtClean="0">
                <a:solidFill>
                  <a:srgbClr val="A50021"/>
                </a:solidFill>
                <a:cs typeface="+mj-cs"/>
              </a:rPr>
              <a:t>ฯลฯ</a:t>
            </a:r>
            <a:endParaRPr lang="th-TH" sz="3600" b="1" dirty="0">
              <a:solidFill>
                <a:srgbClr val="A50021"/>
              </a:solidFill>
              <a:cs typeface="+mj-cs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4355976" y="3861048"/>
            <a:ext cx="495672" cy="495777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39552" y="6399330"/>
            <a:ext cx="1152128" cy="63007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DilleniaUPC" pitchFamily="18" charset="-34"/>
              </a:rPr>
              <a:t>เลือก</a:t>
            </a:r>
            <a:endParaRPr lang="th-TH" sz="3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cs typeface="DilleniaUPC" pitchFamily="18" charset="-34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267744" y="6381328"/>
            <a:ext cx="1512168" cy="63007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DilleniaUPC" pitchFamily="18" charset="-34"/>
              </a:rPr>
              <a:t>ให้คะแนน</a:t>
            </a:r>
            <a:endParaRPr lang="th-TH" sz="3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cs typeface="DilleniaUPC" pitchFamily="18" charset="-34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067944" y="6309320"/>
            <a:ext cx="2160240" cy="63007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DilleniaUPC" pitchFamily="18" charset="-34"/>
              </a:rPr>
              <a:t>เป็นวิทยากรฯ</a:t>
            </a:r>
            <a:endParaRPr lang="th-TH" sz="3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cs typeface="DilleniaUPC" pitchFamily="18" charset="-34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444208" y="6327322"/>
            <a:ext cx="2627784" cy="63007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DilleniaUPC" pitchFamily="18" charset="-34"/>
              </a:rPr>
              <a:t>พัฒนา(ต่อ)หรือยุติ</a:t>
            </a:r>
            <a:endParaRPr lang="th-TH" sz="3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cs typeface="DilleniaUPC" pitchFamily="18" charset="-34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7596336" y="5157192"/>
            <a:ext cx="0" cy="512440"/>
          </a:xfrm>
          <a:prstGeom prst="line">
            <a:avLst/>
          </a:prstGeom>
          <a:ln w="38100">
            <a:solidFill>
              <a:srgbClr val="FF6600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187624" y="5157192"/>
            <a:ext cx="6408712" cy="0"/>
          </a:xfrm>
          <a:prstGeom prst="line">
            <a:avLst/>
          </a:prstGeom>
          <a:ln w="38100">
            <a:solidFill>
              <a:srgbClr val="FF6600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1187624" y="5157192"/>
            <a:ext cx="0" cy="512440"/>
          </a:xfrm>
          <a:prstGeom prst="line">
            <a:avLst/>
          </a:prstGeom>
          <a:ln w="38100">
            <a:solidFill>
              <a:srgbClr val="FF6600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2987824" y="5157192"/>
            <a:ext cx="0" cy="512440"/>
          </a:xfrm>
          <a:prstGeom prst="line">
            <a:avLst/>
          </a:prstGeom>
          <a:ln w="38100">
            <a:solidFill>
              <a:srgbClr val="FF6600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5076056" y="5157192"/>
            <a:ext cx="0" cy="512440"/>
          </a:xfrm>
          <a:prstGeom prst="line">
            <a:avLst/>
          </a:prstGeom>
          <a:ln w="38100">
            <a:solidFill>
              <a:srgbClr val="FF6600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251520" y="5373216"/>
            <a:ext cx="1944216" cy="100011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srgbClr val="C00000"/>
                </a:solidFill>
                <a:cs typeface="DilleniaUPC" pitchFamily="18" charset="-34"/>
              </a:rPr>
              <a:t>ช่วย</a:t>
            </a:r>
          </a:p>
          <a:p>
            <a:pPr algn="ctr"/>
            <a:r>
              <a:rPr lang="th-TH" sz="3600" b="1" dirty="0" smtClean="0">
                <a:solidFill>
                  <a:srgbClr val="C00000"/>
                </a:solidFill>
                <a:cs typeface="DilleniaUPC" pitchFamily="18" charset="-34"/>
              </a:rPr>
              <a:t>คัดกรอง</a:t>
            </a:r>
            <a:endParaRPr lang="th-TH" sz="3600" b="1" dirty="0">
              <a:solidFill>
                <a:srgbClr val="C00000"/>
              </a:solidFill>
              <a:cs typeface="DilleniaUPC" pitchFamily="18" charset="-34"/>
            </a:endParaRPr>
          </a:p>
        </p:txBody>
      </p:sp>
      <p:sp>
        <p:nvSpPr>
          <p:cNvPr id="9" name="Oval 8"/>
          <p:cNvSpPr/>
          <p:nvPr/>
        </p:nvSpPr>
        <p:spPr>
          <a:xfrm>
            <a:off x="2051720" y="5373216"/>
            <a:ext cx="1872208" cy="88898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srgbClr val="C00000"/>
                </a:solidFill>
                <a:cs typeface="DilleniaUPC" pitchFamily="18" charset="-34"/>
              </a:rPr>
              <a:t>ช่วยประเมิน</a:t>
            </a:r>
            <a:endParaRPr lang="th-TH" sz="3600" b="1" dirty="0">
              <a:solidFill>
                <a:srgbClr val="C00000"/>
              </a:solidFill>
              <a:cs typeface="DilleniaUPC" pitchFamily="18" charset="-34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779912" y="5373216"/>
            <a:ext cx="2664296" cy="88898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srgbClr val="C00000"/>
                </a:solidFill>
                <a:cs typeface="DilleniaUPC" pitchFamily="18" charset="-34"/>
              </a:rPr>
              <a:t>ช่วยสนับสนุนพัฒนา</a:t>
            </a:r>
            <a:endParaRPr lang="th-TH" sz="3600" b="1" dirty="0">
              <a:solidFill>
                <a:srgbClr val="C00000"/>
              </a:solidFill>
              <a:cs typeface="DilleniaUPC" pitchFamily="18" charset="-34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228184" y="5373216"/>
            <a:ext cx="2808312" cy="88898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srgbClr val="C00000"/>
                </a:solidFill>
                <a:cs typeface="DilleniaUPC" pitchFamily="18" charset="-34"/>
              </a:rPr>
              <a:t>เสนอความเห็น ศพส.จ.</a:t>
            </a:r>
            <a:endParaRPr lang="th-TH" sz="3600" b="1" dirty="0">
              <a:solidFill>
                <a:srgbClr val="C00000"/>
              </a:solidFill>
              <a:cs typeface="DilleniaUPC" pitchFamily="18" charset="-34"/>
            </a:endParaRPr>
          </a:p>
        </p:txBody>
      </p:sp>
      <p:sp>
        <p:nvSpPr>
          <p:cNvPr id="23" name="Down Arrow 22"/>
          <p:cNvSpPr/>
          <p:nvPr/>
        </p:nvSpPr>
        <p:spPr>
          <a:xfrm>
            <a:off x="981313" y="6262203"/>
            <a:ext cx="495672" cy="279456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4" name="Down Arrow 23"/>
          <p:cNvSpPr/>
          <p:nvPr/>
        </p:nvSpPr>
        <p:spPr>
          <a:xfrm>
            <a:off x="2780184" y="6309320"/>
            <a:ext cx="495672" cy="279456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5" name="Down Arrow 24"/>
          <p:cNvSpPr/>
          <p:nvPr/>
        </p:nvSpPr>
        <p:spPr>
          <a:xfrm>
            <a:off x="4940424" y="6237312"/>
            <a:ext cx="495672" cy="279456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6" name="Down Arrow 25"/>
          <p:cNvSpPr/>
          <p:nvPr/>
        </p:nvSpPr>
        <p:spPr>
          <a:xfrm>
            <a:off x="7388696" y="6245888"/>
            <a:ext cx="495672" cy="279456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08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7504" y="44624"/>
            <a:ext cx="8855968" cy="504056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chemeClr val="bg1"/>
                </a:solidFill>
                <a:cs typeface="LilyUPC" pitchFamily="34" charset="-34"/>
              </a:rPr>
              <a:t>แนวทางปฏิบัติ</a:t>
            </a:r>
            <a:endParaRPr lang="th-TH" sz="4000" b="1" dirty="0">
              <a:solidFill>
                <a:schemeClr val="bg1"/>
              </a:solidFill>
              <a:cs typeface="LilyUPC" pitchFamily="34" charset="-34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899592" y="764704"/>
            <a:ext cx="7343800" cy="648072"/>
          </a:xfrm>
          <a:prstGeom prst="roundRect">
            <a:avLst/>
          </a:prstGeom>
          <a:solidFill>
            <a:srgbClr val="00FF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chemeClr val="bg1"/>
                </a:solidFill>
                <a:cs typeface="LilyUPC" pitchFamily="34" charset="-34"/>
              </a:rPr>
              <a:t>ศพส.จ.จัดตั้งคณะนี้ฯ ให้ครบทุกจังหวัด</a:t>
            </a:r>
            <a:endParaRPr lang="th-TH" sz="4000" b="1" dirty="0">
              <a:solidFill>
                <a:schemeClr val="bg1"/>
              </a:solidFill>
              <a:cs typeface="LilyUPC" pitchFamily="34" charset="-34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2367641" y="1725216"/>
            <a:ext cx="0" cy="512440"/>
          </a:xfrm>
          <a:prstGeom prst="line">
            <a:avLst/>
          </a:prstGeom>
          <a:ln w="38100">
            <a:solidFill>
              <a:srgbClr val="FF6600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367641" y="1750622"/>
            <a:ext cx="4218892" cy="0"/>
          </a:xfrm>
          <a:prstGeom prst="line">
            <a:avLst/>
          </a:prstGeom>
          <a:ln w="38100">
            <a:solidFill>
              <a:srgbClr val="FF6600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6586533" y="1750622"/>
            <a:ext cx="0" cy="512440"/>
          </a:xfrm>
          <a:prstGeom prst="line">
            <a:avLst/>
          </a:prstGeom>
          <a:ln w="38100">
            <a:solidFill>
              <a:srgbClr val="FF6600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own Arrow 14"/>
          <p:cNvSpPr/>
          <p:nvPr/>
        </p:nvSpPr>
        <p:spPr>
          <a:xfrm>
            <a:off x="4211960" y="1256238"/>
            <a:ext cx="495672" cy="495777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2369332" y="3251194"/>
            <a:ext cx="0" cy="512440"/>
          </a:xfrm>
          <a:prstGeom prst="line">
            <a:avLst/>
          </a:prstGeom>
          <a:ln w="38100">
            <a:solidFill>
              <a:srgbClr val="FF6600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6588224" y="3276600"/>
            <a:ext cx="0" cy="512440"/>
          </a:xfrm>
          <a:prstGeom prst="line">
            <a:avLst/>
          </a:prstGeom>
          <a:ln w="38100">
            <a:solidFill>
              <a:srgbClr val="FF6600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2411760" y="4835370"/>
            <a:ext cx="0" cy="512440"/>
          </a:xfrm>
          <a:prstGeom prst="line">
            <a:avLst/>
          </a:prstGeom>
          <a:ln w="38100">
            <a:solidFill>
              <a:srgbClr val="FF6600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6630652" y="4860776"/>
            <a:ext cx="0" cy="512440"/>
          </a:xfrm>
          <a:prstGeom prst="line">
            <a:avLst/>
          </a:prstGeom>
          <a:ln w="38100">
            <a:solidFill>
              <a:srgbClr val="FF6600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/>
          <p:cNvSpPr/>
          <p:nvPr/>
        </p:nvSpPr>
        <p:spPr>
          <a:xfrm>
            <a:off x="902973" y="2132856"/>
            <a:ext cx="3164971" cy="1224136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prstClr val="black"/>
                </a:solidFill>
                <a:cs typeface="LilyUPC" pitchFamily="34" charset="-34"/>
              </a:rPr>
              <a:t>บางจังหวัดคัดเลือก ม./ช. ใหม่แล้ว</a:t>
            </a:r>
            <a:endParaRPr lang="th-TH" sz="4000" b="1" dirty="0">
              <a:solidFill>
                <a:prstClr val="black"/>
              </a:solidFill>
              <a:cs typeface="LilyUPC" pitchFamily="34" charset="-34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99592" y="3717032"/>
            <a:ext cx="3164971" cy="1224136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prstClr val="black"/>
                </a:solidFill>
                <a:cs typeface="LilyUPC" pitchFamily="34" charset="-34"/>
              </a:rPr>
              <a:t>ดำเนินการประเมินราย ม./ช.</a:t>
            </a:r>
            <a:endParaRPr lang="th-TH" sz="4000" b="1" dirty="0">
              <a:solidFill>
                <a:prstClr val="black"/>
              </a:solidFill>
              <a:cs typeface="LilyUPC" pitchFamily="34" charset="-34"/>
            </a:endParaRPr>
          </a:p>
        </p:txBody>
      </p:sp>
      <p:sp>
        <p:nvSpPr>
          <p:cNvPr id="6" name="Oval 5"/>
          <p:cNvSpPr/>
          <p:nvPr/>
        </p:nvSpPr>
        <p:spPr>
          <a:xfrm>
            <a:off x="899592" y="5301208"/>
            <a:ext cx="3164971" cy="1224136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prstClr val="black"/>
                </a:solidFill>
                <a:cs typeface="LilyUPC" pitchFamily="34" charset="-34"/>
              </a:rPr>
              <a:t>-ผ่าน/ไม่ผ่าน</a:t>
            </a:r>
          </a:p>
          <a:p>
            <a:pPr algn="ctr"/>
            <a:r>
              <a:rPr lang="th-TH" sz="4000" b="1" dirty="0" smtClean="0">
                <a:solidFill>
                  <a:prstClr val="black"/>
                </a:solidFill>
                <a:cs typeface="LilyUPC" pitchFamily="34" charset="-34"/>
              </a:rPr>
              <a:t>-ช่วยเหลือ</a:t>
            </a:r>
            <a:endParaRPr lang="th-TH" sz="4000" b="1" dirty="0">
              <a:solidFill>
                <a:prstClr val="black"/>
              </a:solidFill>
              <a:cs typeface="LilyUPC" pitchFamily="34" charset="-34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004048" y="2132856"/>
            <a:ext cx="3164971" cy="1224136"/>
          </a:xfrm>
          <a:prstGeom prst="roundRect">
            <a:avLst/>
          </a:prstGeom>
          <a:solidFill>
            <a:srgbClr val="3333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FFFF00"/>
                </a:solidFill>
                <a:cs typeface="LilyUPC" pitchFamily="34" charset="-34"/>
              </a:rPr>
              <a:t>บางจังหวัดยังไม่ดำเนินการ</a:t>
            </a:r>
            <a:endParaRPr lang="th-TH" sz="4000" b="1" dirty="0">
              <a:solidFill>
                <a:srgbClr val="FFFF00"/>
              </a:solidFill>
              <a:cs typeface="LilyUPC" pitchFamily="34" charset="-34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788024" y="3717032"/>
            <a:ext cx="3597019" cy="1224136"/>
          </a:xfrm>
          <a:prstGeom prst="roundRect">
            <a:avLst/>
          </a:prstGeom>
          <a:solidFill>
            <a:srgbClr val="3333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FFFF00"/>
                </a:solidFill>
                <a:cs typeface="LilyUPC" pitchFamily="34" charset="-34"/>
              </a:rPr>
              <a:t>กระบวนการดำเนินการคัดเลือกของ ศพส.อ.</a:t>
            </a:r>
            <a:endParaRPr lang="th-TH" sz="4000" b="1" dirty="0">
              <a:solidFill>
                <a:srgbClr val="FFFF00"/>
              </a:solidFill>
              <a:cs typeface="LilyUPC" pitchFamily="34" charset="-34"/>
            </a:endParaRPr>
          </a:p>
        </p:txBody>
      </p:sp>
      <p:sp>
        <p:nvSpPr>
          <p:cNvPr id="9" name="Oval 8"/>
          <p:cNvSpPr/>
          <p:nvPr/>
        </p:nvSpPr>
        <p:spPr>
          <a:xfrm>
            <a:off x="5220073" y="5301208"/>
            <a:ext cx="3024336" cy="1368152"/>
          </a:xfrm>
          <a:prstGeom prst="ellipse">
            <a:avLst/>
          </a:prstGeom>
          <a:solidFill>
            <a:srgbClr val="3333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FFFF00"/>
                </a:solidFill>
                <a:cs typeface="LilyUPC" pitchFamily="34" charset="-34"/>
              </a:rPr>
              <a:t>ช่วยพัฒนา</a:t>
            </a:r>
          </a:p>
          <a:p>
            <a:pPr algn="ctr"/>
            <a:r>
              <a:rPr lang="th-TH" sz="4000" b="1" dirty="0" smtClean="0">
                <a:solidFill>
                  <a:srgbClr val="FFFF00"/>
                </a:solidFill>
                <a:cs typeface="LilyUPC" pitchFamily="34" charset="-34"/>
              </a:rPr>
              <a:t>ไปพร้อมกัน</a:t>
            </a:r>
            <a:endParaRPr lang="th-TH" sz="4000" b="1" dirty="0">
              <a:solidFill>
                <a:srgbClr val="FFFF00"/>
              </a:solidFill>
              <a:cs typeface="LilyUPC" pitchFamily="34" charset="-34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395536" y="1212776"/>
            <a:ext cx="0" cy="3116324"/>
          </a:xfrm>
          <a:prstGeom prst="line">
            <a:avLst/>
          </a:prstGeom>
          <a:ln w="38100">
            <a:solidFill>
              <a:srgbClr val="FF6600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95536" y="1196752"/>
            <a:ext cx="504056" cy="0"/>
          </a:xfrm>
          <a:prstGeom prst="line">
            <a:avLst/>
          </a:prstGeom>
          <a:ln w="38100">
            <a:solidFill>
              <a:srgbClr val="FF6600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8820472" y="1141774"/>
            <a:ext cx="0" cy="3187326"/>
          </a:xfrm>
          <a:prstGeom prst="line">
            <a:avLst/>
          </a:prstGeom>
          <a:ln w="38100">
            <a:solidFill>
              <a:srgbClr val="FF6600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82700" y="4329100"/>
            <a:ext cx="504056" cy="0"/>
          </a:xfrm>
          <a:prstGeom prst="line">
            <a:avLst/>
          </a:prstGeom>
          <a:ln w="38100">
            <a:solidFill>
              <a:srgbClr val="FF6600"/>
            </a:solidFill>
            <a:headEnd type="none" w="med" len="med"/>
            <a:tailEnd type="triangle" w="med" len="med"/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8316416" y="1196752"/>
            <a:ext cx="504056" cy="0"/>
          </a:xfrm>
          <a:prstGeom prst="line">
            <a:avLst/>
          </a:prstGeom>
          <a:ln w="38100">
            <a:solidFill>
              <a:srgbClr val="FF6600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8401260" y="4329100"/>
            <a:ext cx="419212" cy="0"/>
          </a:xfrm>
          <a:prstGeom prst="line">
            <a:avLst/>
          </a:prstGeom>
          <a:ln w="38100">
            <a:solidFill>
              <a:srgbClr val="FF6600"/>
            </a:solidFill>
            <a:headEnd type="none" w="med" len="med"/>
            <a:tailEnd type="triangle" w="med" len="med"/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9517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ราชินี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112576"/>
            <a:ext cx="8043063" cy="5531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39552" y="5510842"/>
            <a:ext cx="806022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th-TH" sz="4400" b="1" dirty="0" smtClean="0">
                <a:solidFill>
                  <a:schemeClr val="tx1"/>
                </a:solidFill>
                <a:latin typeface="Arial" pitchFamily="34" charset="0"/>
                <a:cs typeface="IrisUPC" pitchFamily="34" charset="-34"/>
              </a:rPr>
              <a:t>ปี</a:t>
            </a:r>
            <a:r>
              <a:rPr lang="th-TH" sz="3200" b="1" dirty="0" smtClean="0">
                <a:solidFill>
                  <a:schemeClr val="tx1"/>
                </a:solidFill>
                <a:latin typeface="Arial" pitchFamily="34" charset="0"/>
                <a:cs typeface="IrisUPC" pitchFamily="34" charset="-34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IrisUPC" pitchFamily="34" charset="-34"/>
              </a:rPr>
              <a:t>2545</a:t>
            </a:r>
            <a:endParaRPr lang="th-TH" sz="4400" b="1" dirty="0" smtClean="0">
              <a:solidFill>
                <a:schemeClr val="tx1"/>
              </a:solidFill>
              <a:latin typeface="Arial" pitchFamily="34" charset="0"/>
              <a:cs typeface="IrisUPC" pitchFamily="34" charset="-34"/>
            </a:endParaRPr>
          </a:p>
          <a:p>
            <a:pPr algn="ctr">
              <a:lnSpc>
                <a:spcPct val="100000"/>
              </a:lnSpc>
            </a:pPr>
            <a:r>
              <a:rPr lang="th-TH" sz="4400" b="1" dirty="0" smtClean="0">
                <a:solidFill>
                  <a:schemeClr val="tx1"/>
                </a:solidFill>
                <a:latin typeface="Arial" pitchFamily="34" charset="0"/>
                <a:cs typeface="IrisUPC" pitchFamily="34" charset="-34"/>
              </a:rPr>
              <a:t>เสด็จ</a:t>
            </a:r>
            <a:r>
              <a:rPr lang="th-TH" sz="4400" b="1" dirty="0">
                <a:solidFill>
                  <a:schemeClr val="tx1"/>
                </a:solidFill>
                <a:latin typeface="Arial" pitchFamily="34" charset="0"/>
                <a:cs typeface="IrisUPC" pitchFamily="34" charset="-34"/>
              </a:rPr>
              <a:t>เยี่ยมราษฎรอาสาฯ อ.วังสามหมอ จ.อุดรธานี</a:t>
            </a:r>
          </a:p>
        </p:txBody>
      </p:sp>
    </p:spTree>
    <p:extLst>
      <p:ext uri="{BB962C8B-B14F-4D97-AF65-F5344CB8AC3E}">
        <p14:creationId xmlns:p14="http://schemas.microsoft.com/office/powerpoint/2010/main" xmlns="" val="377390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41"/>
          <p:cNvCxnSpPr/>
          <p:nvPr/>
        </p:nvCxnSpPr>
        <p:spPr>
          <a:xfrm>
            <a:off x="7497538" y="1071546"/>
            <a:ext cx="789238" cy="1588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headEnd type="none" w="med" len="med"/>
            <a:tailEnd type="none" w="med" len="med"/>
          </a:ln>
          <a:effectLst>
            <a:glow rad="101600">
              <a:srgbClr val="00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46"/>
          <p:cNvSpPr/>
          <p:nvPr/>
        </p:nvSpPr>
        <p:spPr>
          <a:xfrm>
            <a:off x="7215206" y="2783894"/>
            <a:ext cx="1857388" cy="85942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200" b="1" dirty="0">
                <a:solidFill>
                  <a:prstClr val="black"/>
                </a:solidFill>
                <a:cs typeface="DilleniaUPC" pitchFamily="18" charset="-34"/>
              </a:rPr>
              <a:t>การขับเคลื่อน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131840" y="1478961"/>
            <a:ext cx="3547581" cy="1143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5000"/>
              </a:lnSpc>
              <a:buFontTx/>
              <a:buChar char="-"/>
              <a:defRPr/>
            </a:pPr>
            <a:r>
              <a:rPr lang="th-TH" sz="3200" b="1" dirty="0" smtClean="0">
                <a:solidFill>
                  <a:srgbClr val="3333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ingLiU" pitchFamily="49" charset="-120"/>
                <a:ea typeface="MingLiU" pitchFamily="49" charset="-120"/>
                <a:cs typeface="IrisUPC" pitchFamily="34" charset="-34"/>
              </a:rPr>
              <a:t> </a:t>
            </a:r>
            <a:r>
              <a:rPr lang="th-TH" sz="2800" b="1" dirty="0" smtClean="0">
                <a:solidFill>
                  <a:srgbClr val="3333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ingLiU" pitchFamily="49" charset="-120"/>
                <a:ea typeface="MingLiU" pitchFamily="49" charset="-120"/>
                <a:cs typeface="IrisUPC" pitchFamily="34" charset="-34"/>
              </a:rPr>
              <a:t>บทบาทระดับชาติ</a:t>
            </a:r>
          </a:p>
          <a:p>
            <a:pPr algn="l">
              <a:lnSpc>
                <a:spcPct val="85000"/>
              </a:lnSpc>
              <a:defRPr/>
            </a:pPr>
            <a:r>
              <a:rPr lang="th-TH" sz="2800" b="1" dirty="0" smtClean="0">
                <a:solidFill>
                  <a:srgbClr val="3333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ingLiU" pitchFamily="49" charset="-120"/>
                <a:ea typeface="MingLiU" pitchFamily="49" charset="-120"/>
                <a:cs typeface="IrisUPC" pitchFamily="34" charset="-34"/>
              </a:rPr>
              <a:t>   (ศูนย์เรียนรู้)</a:t>
            </a:r>
          </a:p>
          <a:p>
            <a:pPr algn="l">
              <a:lnSpc>
                <a:spcPct val="85000"/>
              </a:lnSpc>
              <a:defRPr/>
            </a:pPr>
            <a:r>
              <a:rPr lang="th-TH" sz="2800" b="1" dirty="0" smtClean="0">
                <a:solidFill>
                  <a:srgbClr val="3333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ingLiU" pitchFamily="49" charset="-120"/>
                <a:ea typeface="MingLiU" pitchFamily="49" charset="-120"/>
                <a:cs typeface="IrisUPC" pitchFamily="34" charset="-34"/>
              </a:rPr>
              <a:t>- พระราชทาน</a:t>
            </a:r>
          </a:p>
        </p:txBody>
      </p:sp>
      <p:cxnSp>
        <p:nvCxnSpPr>
          <p:cNvPr id="6" name="Straight Arrow Connector 12"/>
          <p:cNvCxnSpPr/>
          <p:nvPr/>
        </p:nvCxnSpPr>
        <p:spPr>
          <a:xfrm flipH="1">
            <a:off x="6715140" y="2071677"/>
            <a:ext cx="1071570" cy="795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  <a:effectLst>
            <a:glow rad="101600">
              <a:srgbClr val="00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40"/>
          <p:cNvCxnSpPr/>
          <p:nvPr/>
        </p:nvCxnSpPr>
        <p:spPr>
          <a:xfrm rot="5400000">
            <a:off x="7394595" y="2464587"/>
            <a:ext cx="785024" cy="79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headEnd type="none" w="med" len="med"/>
            <a:tailEnd type="none" w="med" len="med"/>
          </a:ln>
          <a:effectLst>
            <a:glow rad="101600">
              <a:srgbClr val="00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26"/>
          <p:cNvCxnSpPr/>
          <p:nvPr/>
        </p:nvCxnSpPr>
        <p:spPr>
          <a:xfrm>
            <a:off x="8287570" y="1072340"/>
            <a:ext cx="1" cy="171155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  <a:effectLst>
            <a:glow rad="101600">
              <a:srgbClr val="00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 txBox="1">
            <a:spLocks/>
          </p:cNvSpPr>
          <p:nvPr/>
        </p:nvSpPr>
        <p:spPr>
          <a:xfrm>
            <a:off x="3131840" y="2641586"/>
            <a:ext cx="3547581" cy="85942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5000"/>
              </a:lnSpc>
              <a:buFontTx/>
              <a:buChar char="-"/>
              <a:defRPr/>
            </a:pPr>
            <a:r>
              <a:rPr lang="th-TH" sz="32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ingLiU" pitchFamily="49" charset="-120"/>
                <a:ea typeface="MingLiU" pitchFamily="49" charset="-120"/>
                <a:cs typeface="IrisUPC" pitchFamily="34" charset="-34"/>
              </a:rPr>
              <a:t> </a:t>
            </a:r>
            <a:r>
              <a:rPr lang="th-TH" sz="28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ingLiU" pitchFamily="49" charset="-120"/>
                <a:ea typeface="MingLiU" pitchFamily="49" charset="-120"/>
                <a:cs typeface="IrisUPC" pitchFamily="34" charset="-34"/>
              </a:rPr>
              <a:t>การแลกเปลี่ยนบทเรียน</a:t>
            </a:r>
          </a:p>
          <a:p>
            <a:pPr algn="l">
              <a:lnSpc>
                <a:spcPct val="85000"/>
              </a:lnSpc>
              <a:defRPr/>
            </a:pPr>
            <a:r>
              <a:rPr lang="th-TH" sz="28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ingLiU" pitchFamily="49" charset="-120"/>
                <a:ea typeface="MingLiU" pitchFamily="49" charset="-120"/>
                <a:cs typeface="IrisUPC" pitchFamily="34" charset="-34"/>
              </a:rPr>
              <a:t>- งานเครือข่าย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131841" y="3501008"/>
            <a:ext cx="3547581" cy="17281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5000"/>
              </a:lnSpc>
              <a:buFontTx/>
              <a:buChar char="-"/>
              <a:defRPr/>
            </a:pPr>
            <a:r>
              <a:rPr lang="th-TH" sz="3200" b="1" dirty="0" smtClean="0">
                <a:solidFill>
                  <a:srgbClr val="3333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ingLiU" pitchFamily="49" charset="-120"/>
                <a:ea typeface="MingLiU" pitchFamily="49" charset="-120"/>
                <a:cs typeface="IrisUPC" pitchFamily="34" charset="-34"/>
              </a:rPr>
              <a:t> </a:t>
            </a:r>
            <a:r>
              <a:rPr lang="th-TH" sz="2800" b="1" dirty="0" smtClean="0">
                <a:solidFill>
                  <a:srgbClr val="3333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ingLiU" pitchFamily="49" charset="-120"/>
                <a:ea typeface="MingLiU" pitchFamily="49" charset="-120"/>
                <a:cs typeface="IrisUPC" pitchFamily="34" charset="-34"/>
              </a:rPr>
              <a:t>การแลกเปลี่ยนซึ่งกันและกัน</a:t>
            </a:r>
          </a:p>
          <a:p>
            <a:pPr algn="l">
              <a:lnSpc>
                <a:spcPct val="85000"/>
              </a:lnSpc>
              <a:buFontTx/>
              <a:buChar char="-"/>
              <a:defRPr/>
            </a:pPr>
            <a:r>
              <a:rPr lang="th-TH" sz="3200" b="1" dirty="0" smtClean="0">
                <a:solidFill>
                  <a:srgbClr val="3333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ingLiU" pitchFamily="49" charset="-120"/>
                <a:ea typeface="MingLiU" pitchFamily="49" charset="-120"/>
                <a:cs typeface="IrisUPC" pitchFamily="34" charset="-34"/>
              </a:rPr>
              <a:t> </a:t>
            </a:r>
            <a:r>
              <a:rPr lang="th-TH" sz="2800" b="1" dirty="0" smtClean="0">
                <a:solidFill>
                  <a:srgbClr val="3333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ingLiU" pitchFamily="49" charset="-120"/>
                <a:ea typeface="MingLiU" pitchFamily="49" charset="-120"/>
                <a:cs typeface="IrisUPC" pitchFamily="34" charset="-34"/>
              </a:rPr>
              <a:t>การศึกษาดูงาน</a:t>
            </a:r>
          </a:p>
          <a:p>
            <a:pPr algn="l">
              <a:lnSpc>
                <a:spcPct val="85000"/>
              </a:lnSpc>
              <a:buFontTx/>
              <a:buChar char="-"/>
              <a:defRPr/>
            </a:pPr>
            <a:r>
              <a:rPr lang="th-TH" sz="2800" b="1" dirty="0" smtClean="0">
                <a:solidFill>
                  <a:srgbClr val="3333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ingLiU" pitchFamily="49" charset="-120"/>
                <a:ea typeface="MingLiU" pitchFamily="49" charset="-120"/>
                <a:cs typeface="IrisUPC" pitchFamily="34" charset="-34"/>
              </a:rPr>
              <a:t> การสัมมนา</a:t>
            </a:r>
          </a:p>
          <a:p>
            <a:pPr algn="l">
              <a:lnSpc>
                <a:spcPct val="85000"/>
              </a:lnSpc>
            </a:pPr>
            <a:r>
              <a:rPr lang="th-TH" sz="2800" b="1" dirty="0" smtClean="0">
                <a:solidFill>
                  <a:srgbClr val="3333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ingLiU" pitchFamily="49" charset="-120"/>
                <a:ea typeface="MingLiU" pitchFamily="49" charset="-120"/>
                <a:cs typeface="IrisUPC" pitchFamily="34" charset="-34"/>
              </a:rPr>
              <a:t>- งานสร้างเครือข่าย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131841" y="5229200"/>
            <a:ext cx="3547580" cy="155679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5000"/>
              </a:lnSpc>
              <a:buFontTx/>
              <a:buChar char="-"/>
              <a:defRPr/>
            </a:pPr>
            <a:endParaRPr lang="th-TH" sz="2800" b="1" dirty="0" smtClean="0">
              <a:solidFill>
                <a:srgbClr val="00206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ingLiU" pitchFamily="49" charset="-120"/>
              <a:ea typeface="MingLiU" pitchFamily="49" charset="-120"/>
              <a:cs typeface="IrisUPC" pitchFamily="34" charset="-34"/>
            </a:endParaRPr>
          </a:p>
          <a:p>
            <a:pPr algn="l">
              <a:lnSpc>
                <a:spcPct val="85000"/>
              </a:lnSpc>
              <a:buFontTx/>
              <a:buChar char="-"/>
              <a:defRPr/>
            </a:pPr>
            <a:r>
              <a:rPr lang="th-TH" sz="28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ingLiU" pitchFamily="49" charset="-120"/>
                <a:ea typeface="MingLiU" pitchFamily="49" charset="-120"/>
                <a:cs typeface="IrisUPC" pitchFamily="34" charset="-34"/>
              </a:rPr>
              <a:t> 1 หมู่บ้านต่อ 1 กิจกรรม</a:t>
            </a:r>
          </a:p>
          <a:p>
            <a:pPr algn="l">
              <a:lnSpc>
                <a:spcPct val="85000"/>
              </a:lnSpc>
              <a:buFontTx/>
              <a:buChar char="-"/>
              <a:defRPr/>
            </a:pPr>
            <a:r>
              <a:rPr lang="th-TH" sz="28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ingLiU" pitchFamily="49" charset="-120"/>
                <a:ea typeface="MingLiU" pitchFamily="49" charset="-120"/>
                <a:cs typeface="IrisUPC" pitchFamily="34" charset="-34"/>
              </a:rPr>
              <a:t> การรับรองครัวเรือน</a:t>
            </a:r>
          </a:p>
          <a:p>
            <a:pPr algn="l">
              <a:lnSpc>
                <a:spcPct val="85000"/>
              </a:lnSpc>
              <a:buFontTx/>
              <a:buChar char="-"/>
              <a:defRPr/>
            </a:pPr>
            <a:r>
              <a:rPr lang="th-TH" sz="28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ingLiU" pitchFamily="49" charset="-120"/>
                <a:ea typeface="MingLiU" pitchFamily="49" charset="-120"/>
                <a:cs typeface="IrisUPC" pitchFamily="34" charset="-34"/>
              </a:rPr>
              <a:t> การการแก้ไขปัญหาโดยสันติ</a:t>
            </a:r>
          </a:p>
          <a:p>
            <a:pPr algn="l">
              <a:lnSpc>
                <a:spcPct val="85000"/>
              </a:lnSpc>
            </a:pPr>
            <a:r>
              <a:rPr lang="th-TH" sz="28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ingLiU" pitchFamily="49" charset="-120"/>
                <a:ea typeface="MingLiU" pitchFamily="49" charset="-120"/>
                <a:cs typeface="IrisUPC" pitchFamily="34" charset="-34"/>
              </a:rPr>
              <a:t>- การระดมทุนและจัดการ</a:t>
            </a:r>
          </a:p>
          <a:p>
            <a:pPr algn="l">
              <a:lnSpc>
                <a:spcPct val="85000"/>
              </a:lnSpc>
              <a:defRPr/>
            </a:pPr>
            <a:endParaRPr lang="th-TH" sz="2800" b="1" dirty="0" smtClean="0">
              <a:solidFill>
                <a:srgbClr val="00206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ingLiU" pitchFamily="49" charset="-120"/>
              <a:ea typeface="MingLiU" pitchFamily="49" charset="-120"/>
              <a:cs typeface="IrisUPC" pitchFamily="34" charset="-34"/>
            </a:endParaRPr>
          </a:p>
        </p:txBody>
      </p:sp>
      <p:cxnSp>
        <p:nvCxnSpPr>
          <p:cNvPr id="12" name="Straight Arrow Connector 12"/>
          <p:cNvCxnSpPr/>
          <p:nvPr/>
        </p:nvCxnSpPr>
        <p:spPr>
          <a:xfrm flipH="1">
            <a:off x="6715140" y="3128325"/>
            <a:ext cx="513922" cy="34638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  <a:effectLst>
            <a:glow rad="101600">
              <a:srgbClr val="00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7786710" y="3643316"/>
            <a:ext cx="1" cy="50006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headEnd type="none" w="med" len="med"/>
            <a:tailEnd type="none" w="med" len="med"/>
          </a:ln>
          <a:effectLst>
            <a:glow rad="101600">
              <a:srgbClr val="00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2"/>
          <p:cNvCxnSpPr/>
          <p:nvPr/>
        </p:nvCxnSpPr>
        <p:spPr>
          <a:xfrm flipH="1">
            <a:off x="6715139" y="4144968"/>
            <a:ext cx="1071571" cy="1513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  <a:effectLst>
            <a:glow rad="101600">
              <a:srgbClr val="00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40"/>
          <p:cNvCxnSpPr/>
          <p:nvPr/>
        </p:nvCxnSpPr>
        <p:spPr>
          <a:xfrm flipH="1">
            <a:off x="8285983" y="3643316"/>
            <a:ext cx="1588" cy="2429683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headEnd type="none" w="med" len="med"/>
            <a:tailEnd type="none" w="med" len="med"/>
          </a:ln>
          <a:effectLst>
            <a:glow rad="101600">
              <a:srgbClr val="00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2"/>
          <p:cNvCxnSpPr/>
          <p:nvPr/>
        </p:nvCxnSpPr>
        <p:spPr>
          <a:xfrm flipH="1">
            <a:off x="6679421" y="6070808"/>
            <a:ext cx="1606064" cy="219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  <a:effectLst>
            <a:glow rad="101600">
              <a:srgbClr val="00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357158" y="1709358"/>
            <a:ext cx="1714512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3200" b="1" dirty="0" smtClean="0">
                <a:solidFill>
                  <a:srgbClr val="99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MingLiU" pitchFamily="49" charset="-120"/>
                <a:ea typeface="MingLiU" pitchFamily="49" charset="-120"/>
                <a:cs typeface="IrisUPC" pitchFamily="34" charset="-34"/>
              </a:rPr>
              <a:t>ระดับประเทศ</a:t>
            </a:r>
            <a:endParaRPr lang="th-TH" sz="3200" b="1" dirty="0">
              <a:solidFill>
                <a:srgbClr val="990000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latin typeface="MingLiU" pitchFamily="49" charset="-120"/>
              <a:ea typeface="MingLiU" pitchFamily="49" charset="-120"/>
              <a:cs typeface="IrisUPC" pitchFamily="34" charset="-34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357158" y="2796946"/>
            <a:ext cx="1714512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3200" b="1" dirty="0" smtClean="0">
                <a:solidFill>
                  <a:srgbClr val="99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MingLiU" pitchFamily="49" charset="-120"/>
                <a:ea typeface="MingLiU" pitchFamily="49" charset="-120"/>
                <a:cs typeface="IrisUPC" pitchFamily="34" charset="-34"/>
              </a:rPr>
              <a:t>ระดับภาค</a:t>
            </a:r>
            <a:endParaRPr lang="th-TH" sz="3200" b="1" dirty="0">
              <a:solidFill>
                <a:srgbClr val="990000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latin typeface="MingLiU" pitchFamily="49" charset="-120"/>
              <a:ea typeface="MingLiU" pitchFamily="49" charset="-120"/>
              <a:cs typeface="IrisUPC" pitchFamily="34" charset="-34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329443" y="3836066"/>
            <a:ext cx="1714512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3200" b="1" dirty="0" smtClean="0">
                <a:solidFill>
                  <a:srgbClr val="99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MingLiU" pitchFamily="49" charset="-120"/>
                <a:ea typeface="MingLiU" pitchFamily="49" charset="-120"/>
                <a:cs typeface="IrisUPC" pitchFamily="34" charset="-34"/>
              </a:rPr>
              <a:t>ระดับจังหวัด</a:t>
            </a:r>
            <a:endParaRPr lang="th-TH" sz="3200" b="1" dirty="0">
              <a:solidFill>
                <a:srgbClr val="990000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latin typeface="MingLiU" pitchFamily="49" charset="-120"/>
              <a:ea typeface="MingLiU" pitchFamily="49" charset="-120"/>
              <a:cs typeface="IrisUPC" pitchFamily="34" charset="-34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307402" y="5495204"/>
            <a:ext cx="1714512" cy="10301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3200" b="1" dirty="0" smtClean="0">
                <a:solidFill>
                  <a:srgbClr val="99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MingLiU" pitchFamily="49" charset="-120"/>
                <a:ea typeface="MingLiU" pitchFamily="49" charset="-120"/>
                <a:cs typeface="IrisUPC" pitchFamily="34" charset="-34"/>
              </a:rPr>
              <a:t>ระดับหมู่บ้านกองทุนแม่</a:t>
            </a:r>
            <a:endParaRPr lang="th-TH" sz="3200" b="1" dirty="0">
              <a:solidFill>
                <a:srgbClr val="990000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latin typeface="MingLiU" pitchFamily="49" charset="-120"/>
              <a:ea typeface="MingLiU" pitchFamily="49" charset="-120"/>
              <a:cs typeface="IrisUPC" pitchFamily="34" charset="-34"/>
            </a:endParaRPr>
          </a:p>
        </p:txBody>
      </p:sp>
      <p:cxnSp>
        <p:nvCxnSpPr>
          <p:cNvPr id="21" name="Straight Arrow Connector 12"/>
          <p:cNvCxnSpPr>
            <a:stCxn id="20" idx="0"/>
            <a:endCxn id="19" idx="2"/>
          </p:cNvCxnSpPr>
          <p:nvPr/>
        </p:nvCxnSpPr>
        <p:spPr>
          <a:xfrm flipV="1">
            <a:off x="1164658" y="4484138"/>
            <a:ext cx="22041" cy="1011066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  <a:effectLst>
            <a:glow rad="101600">
              <a:srgbClr val="00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12"/>
          <p:cNvCxnSpPr/>
          <p:nvPr/>
        </p:nvCxnSpPr>
        <p:spPr>
          <a:xfrm rot="5400000" flipH="1" flipV="1">
            <a:off x="984085" y="3643313"/>
            <a:ext cx="428626" cy="3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  <a:effectLst>
            <a:glow rad="101600">
              <a:srgbClr val="00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12"/>
          <p:cNvCxnSpPr/>
          <p:nvPr/>
        </p:nvCxnSpPr>
        <p:spPr>
          <a:xfrm rot="5400000" flipH="1" flipV="1">
            <a:off x="956375" y="2569579"/>
            <a:ext cx="428626" cy="3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  <a:effectLst>
            <a:glow rad="101600">
              <a:srgbClr val="00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1"/>
          <p:cNvSpPr txBox="1">
            <a:spLocks noGrp="1"/>
          </p:cNvSpPr>
          <p:nvPr>
            <p:ph type="title"/>
          </p:nvPr>
        </p:nvSpPr>
        <p:spPr>
          <a:xfrm>
            <a:off x="457200" y="-315416"/>
            <a:ext cx="8229600" cy="1143000"/>
          </a:xfrm>
          <a:prstGeom prst="rect">
            <a:avLst/>
          </a:prstGeom>
        </p:spPr>
        <p:txBody>
          <a:bodyPr vert="horz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3600" b="1" u="sng" dirty="0" smtClean="0">
                <a:solidFill>
                  <a:srgbClr val="00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MingLiU" pitchFamily="49" charset="-120"/>
                <a:ea typeface="MingLiU" pitchFamily="49" charset="-120"/>
                <a:cs typeface="IrisUPC" pitchFamily="34" charset="-34"/>
              </a:rPr>
              <a:t>สร้างกระแสกิจกรรมในพื้นที่ต่อเนื่อง</a:t>
            </a:r>
            <a:endParaRPr lang="th-TH" sz="3600" b="1" u="sng" dirty="0">
              <a:solidFill>
                <a:srgbClr val="00FF00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MingLiU" pitchFamily="49" charset="-120"/>
              <a:ea typeface="MingLiU" pitchFamily="49" charset="-120"/>
              <a:cs typeface="IrisUPC" pitchFamily="34" charset="-34"/>
            </a:endParaRPr>
          </a:p>
        </p:txBody>
      </p:sp>
      <p:sp>
        <p:nvSpPr>
          <p:cNvPr id="2" name="Title 1"/>
          <p:cNvSpPr txBox="1">
            <a:spLocks noGrp="1"/>
          </p:cNvSpPr>
          <p:nvPr>
            <p:ph idx="1"/>
          </p:nvPr>
        </p:nvSpPr>
        <p:spPr>
          <a:xfrm>
            <a:off x="1214414" y="558879"/>
            <a:ext cx="6572296" cy="95859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3200" b="1" dirty="0" smtClean="0">
                <a:solidFill>
                  <a:srgbClr val="99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ingLiU" pitchFamily="49" charset="-120"/>
                <a:ea typeface="MingLiU" pitchFamily="49" charset="-120"/>
                <a:cs typeface="IrisUPC" pitchFamily="34" charset="-34"/>
              </a:rPr>
              <a:t>ให้มีการขับเคลื่อนต่อเนื่องเป็นกระบวนการ เกิดกระแส</a:t>
            </a:r>
          </a:p>
          <a:p>
            <a:r>
              <a:rPr lang="th-TH" sz="3200" b="1" dirty="0" smtClean="0">
                <a:solidFill>
                  <a:srgbClr val="99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ingLiU" pitchFamily="49" charset="-120"/>
                <a:ea typeface="MingLiU" pitchFamily="49" charset="-120"/>
                <a:cs typeface="IrisUPC" pitchFamily="34" charset="-34"/>
              </a:rPr>
              <a:t>ในพื้นที่ทุกจังหวัด</a:t>
            </a:r>
            <a:endParaRPr lang="th-TH" sz="3200" b="1" dirty="0">
              <a:solidFill>
                <a:srgbClr val="99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ingLiU" pitchFamily="49" charset="-120"/>
              <a:ea typeface="MingLiU" pitchFamily="49" charset="-120"/>
              <a:cs typeface="IrisUPC" pitchFamily="34" charset="-34"/>
            </a:endParaRPr>
          </a:p>
        </p:txBody>
      </p:sp>
      <p:sp>
        <p:nvSpPr>
          <p:cNvPr id="25" name="Rounded Rectangle 24"/>
          <p:cNvSpPr/>
          <p:nvPr/>
        </p:nvSpPr>
        <p:spPr>
          <a:xfrm rot="21036548">
            <a:off x="0" y="44624"/>
            <a:ext cx="2214546" cy="669732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333300"/>
                </a:solidFill>
                <a:cs typeface="LilyUPC" pitchFamily="34" charset="-34"/>
              </a:rPr>
              <a:t>แนวทางที่ 5</a:t>
            </a:r>
            <a:endParaRPr lang="th-TH" sz="4000" b="1" dirty="0">
              <a:solidFill>
                <a:srgbClr val="333300"/>
              </a:solidFill>
              <a:cs typeface="LilyUPC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775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457200" y="44624"/>
            <a:ext cx="8229600" cy="648072"/>
          </a:xfrm>
          <a:prstGeom prst="rect">
            <a:avLst/>
          </a:prstGeom>
        </p:spPr>
        <p:txBody>
          <a:bodyPr vert="horz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4000" b="1" u="sng" dirty="0" smtClean="0">
                <a:solidFill>
                  <a:srgbClr val="00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MingLiU" pitchFamily="49" charset="-120"/>
                <a:ea typeface="MingLiU" pitchFamily="49" charset="-120"/>
                <a:cs typeface="IrisUPC" pitchFamily="34" charset="-34"/>
              </a:rPr>
              <a:t>แนวทางที่ 6</a:t>
            </a:r>
            <a:endParaRPr lang="th-TH" sz="4000" b="1" u="sng" dirty="0">
              <a:solidFill>
                <a:srgbClr val="00FF00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MingLiU" pitchFamily="49" charset="-120"/>
              <a:ea typeface="MingLiU" pitchFamily="49" charset="-120"/>
              <a:cs typeface="IrisUPC" pitchFamily="34" charset="-34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5496" y="2924944"/>
            <a:ext cx="2228867" cy="1008112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sz="3200" b="1" dirty="0" smtClean="0">
                <a:solidFill>
                  <a:prstClr val="black"/>
                </a:solidFill>
                <a:cs typeface="DilleniaUPC" pitchFamily="18" charset="-34"/>
              </a:rPr>
              <a:t>:</a:t>
            </a:r>
            <a:r>
              <a:rPr lang="th-TH" sz="3200" b="1" dirty="0" smtClean="0">
                <a:solidFill>
                  <a:prstClr val="black"/>
                </a:solidFill>
                <a:cs typeface="DilleniaUPC" pitchFamily="18" charset="-34"/>
              </a:rPr>
              <a:t>สร้างวิทยากรอาสา(ภาค/จว./อ./ม./ช.)</a:t>
            </a:r>
            <a:endParaRPr lang="th-TH" sz="3200" b="1" dirty="0">
              <a:solidFill>
                <a:prstClr val="black"/>
              </a:solidFill>
              <a:cs typeface="DilleniaUPC" pitchFamily="18" charset="-34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5496" y="4077072"/>
            <a:ext cx="2228867" cy="504056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sz="3200" b="1" dirty="0" smtClean="0">
                <a:solidFill>
                  <a:prstClr val="black"/>
                </a:solidFill>
                <a:cs typeface="DilleniaUPC" pitchFamily="18" charset="-34"/>
              </a:rPr>
              <a:t>:</a:t>
            </a:r>
            <a:r>
              <a:rPr lang="th-TH" sz="3200" b="1" dirty="0" smtClean="0">
                <a:solidFill>
                  <a:prstClr val="black"/>
                </a:solidFill>
                <a:cs typeface="DilleniaUPC" pitchFamily="18" charset="-34"/>
              </a:rPr>
              <a:t>มีทำเนียบ</a:t>
            </a:r>
            <a:endParaRPr lang="th-TH" sz="3200" b="1" dirty="0">
              <a:solidFill>
                <a:prstClr val="black"/>
              </a:solidFill>
              <a:cs typeface="DilleniaUPC" pitchFamily="18" charset="-34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5496" y="4725144"/>
            <a:ext cx="2228867" cy="504056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sz="3200" b="1" dirty="0" smtClean="0">
                <a:solidFill>
                  <a:prstClr val="black"/>
                </a:solidFill>
                <a:cs typeface="DilleniaUPC" pitchFamily="18" charset="-34"/>
              </a:rPr>
              <a:t>:</a:t>
            </a:r>
            <a:r>
              <a:rPr lang="th-TH" sz="3200" b="1" dirty="0" smtClean="0">
                <a:solidFill>
                  <a:prstClr val="black"/>
                </a:solidFill>
                <a:cs typeface="DilleniaUPC" pitchFamily="18" charset="-34"/>
              </a:rPr>
              <a:t>มีการอบรมพัฒนา</a:t>
            </a:r>
            <a:endParaRPr lang="th-TH" sz="3200" b="1" dirty="0">
              <a:solidFill>
                <a:prstClr val="black"/>
              </a:solidFill>
              <a:cs typeface="DilleniaUPC" pitchFamily="18" charset="-34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5496" y="5373216"/>
            <a:ext cx="3168352" cy="144016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sz="3200" b="1" dirty="0" smtClean="0">
                <a:solidFill>
                  <a:prstClr val="black"/>
                </a:solidFill>
                <a:cs typeface="DilleniaUPC" pitchFamily="18" charset="-34"/>
              </a:rPr>
              <a:t>:</a:t>
            </a:r>
            <a:r>
              <a:rPr lang="th-TH" sz="3200" b="1" dirty="0" smtClean="0">
                <a:solidFill>
                  <a:prstClr val="black"/>
                </a:solidFill>
                <a:cs typeface="DilleniaUPC" pitchFamily="18" charset="-34"/>
              </a:rPr>
              <a:t>ให้มีศูนย์ประสานงานเครือข่ายวิทยากรกองทุนแม่ฯระดับจว./ภาค/ประเทศ</a:t>
            </a:r>
            <a:endParaRPr lang="th-TH" sz="3200" b="1" dirty="0">
              <a:solidFill>
                <a:prstClr val="black"/>
              </a:solidFill>
              <a:cs typeface="DilleniaUPC" pitchFamily="18" charset="-34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448272" y="2852936"/>
            <a:ext cx="2195736" cy="648072"/>
          </a:xfrm>
          <a:prstGeom prst="roundRect">
            <a:avLst/>
          </a:prstGeom>
          <a:solidFill>
            <a:srgbClr val="3333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200" b="1" dirty="0" smtClean="0">
                <a:solidFill>
                  <a:srgbClr val="FFFF00"/>
                </a:solidFill>
                <a:cs typeface="DilleniaUPC" pitchFamily="18" charset="-34"/>
              </a:rPr>
              <a:t>พช.ในระดับต่าง ๆ</a:t>
            </a:r>
            <a:endParaRPr lang="th-TH" sz="3200" b="1" dirty="0">
              <a:solidFill>
                <a:srgbClr val="FFFF00"/>
              </a:solidFill>
              <a:cs typeface="DilleniaUPC" pitchFamily="18" charset="-34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952328" y="3717032"/>
            <a:ext cx="1475656" cy="576064"/>
          </a:xfrm>
          <a:prstGeom prst="roundRect">
            <a:avLst/>
          </a:prstGeom>
          <a:solidFill>
            <a:srgbClr val="3333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200" b="1" dirty="0" smtClean="0">
                <a:solidFill>
                  <a:srgbClr val="FFFF00"/>
                </a:solidFill>
                <a:cs typeface="DilleniaUPC" pitchFamily="18" charset="-34"/>
              </a:rPr>
              <a:t>ส่วนกลาง</a:t>
            </a:r>
            <a:endParaRPr lang="th-TH" sz="3200" b="1" dirty="0">
              <a:solidFill>
                <a:srgbClr val="FFFF00"/>
              </a:solidFill>
              <a:cs typeface="DilleniaUPC" pitchFamily="18" charset="-34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203848" y="4509120"/>
            <a:ext cx="1152128" cy="576064"/>
          </a:xfrm>
          <a:prstGeom prst="roundRect">
            <a:avLst/>
          </a:prstGeom>
          <a:solidFill>
            <a:srgbClr val="3333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200" b="1" dirty="0" smtClean="0">
                <a:solidFill>
                  <a:srgbClr val="FFFF00"/>
                </a:solidFill>
                <a:cs typeface="DilleniaUPC" pitchFamily="18" charset="-34"/>
              </a:rPr>
              <a:t>ภาค</a:t>
            </a:r>
            <a:endParaRPr lang="th-TH" sz="3200" b="1" dirty="0">
              <a:solidFill>
                <a:srgbClr val="FFFF00"/>
              </a:solidFill>
              <a:cs typeface="DilleniaUPC" pitchFamily="18" charset="-34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203848" y="5301208"/>
            <a:ext cx="1296144" cy="576064"/>
          </a:xfrm>
          <a:prstGeom prst="roundRect">
            <a:avLst/>
          </a:prstGeom>
          <a:solidFill>
            <a:srgbClr val="3333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200" b="1" dirty="0" smtClean="0">
                <a:solidFill>
                  <a:srgbClr val="FFFF00"/>
                </a:solidFill>
                <a:cs typeface="DilleniaUPC" pitchFamily="18" charset="-34"/>
              </a:rPr>
              <a:t>จังหวัด</a:t>
            </a:r>
            <a:endParaRPr lang="th-TH" sz="3200" b="1" dirty="0">
              <a:solidFill>
                <a:srgbClr val="FFFF00"/>
              </a:solidFill>
              <a:cs typeface="DilleniaUPC" pitchFamily="18" charset="-34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203848" y="6093296"/>
            <a:ext cx="1296144" cy="576064"/>
          </a:xfrm>
          <a:prstGeom prst="roundRect">
            <a:avLst/>
          </a:prstGeom>
          <a:solidFill>
            <a:srgbClr val="3333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200" b="1" dirty="0" smtClean="0">
                <a:solidFill>
                  <a:srgbClr val="FFFF00"/>
                </a:solidFill>
                <a:cs typeface="DilleniaUPC" pitchFamily="18" charset="-34"/>
              </a:rPr>
              <a:t>อำเภอ</a:t>
            </a:r>
            <a:endParaRPr lang="th-TH" sz="3200" b="1" dirty="0">
              <a:solidFill>
                <a:srgbClr val="FFFF00"/>
              </a:solidFill>
              <a:cs typeface="DilleniaUPC" pitchFamily="18" charset="-34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644009" y="3429000"/>
            <a:ext cx="1944216" cy="9721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3200" b="1" dirty="0" smtClean="0">
                <a:solidFill>
                  <a:prstClr val="black"/>
                </a:solidFill>
                <a:cs typeface="DilleniaUPC" pitchFamily="18" charset="-34"/>
              </a:rPr>
              <a:t>:</a:t>
            </a:r>
            <a:r>
              <a:rPr lang="th-TH" sz="3200" b="1" dirty="0" smtClean="0">
                <a:solidFill>
                  <a:prstClr val="black"/>
                </a:solidFill>
                <a:cs typeface="DilleniaUPC" pitchFamily="18" charset="-34"/>
              </a:rPr>
              <a:t>ศพส. วางระบบข้อมูลทั้งระบบ</a:t>
            </a:r>
            <a:endParaRPr lang="th-TH" sz="3200" b="1" dirty="0">
              <a:solidFill>
                <a:prstClr val="black"/>
              </a:solidFill>
              <a:cs typeface="DilleniaUPC" pitchFamily="18" charset="-34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572000" y="4653136"/>
            <a:ext cx="2016225" cy="9721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3200" b="1" dirty="0" smtClean="0">
                <a:solidFill>
                  <a:prstClr val="black"/>
                </a:solidFill>
                <a:cs typeface="DilleniaUPC" pitchFamily="18" charset="-34"/>
              </a:rPr>
              <a:t>:</a:t>
            </a:r>
            <a:r>
              <a:rPr lang="th-TH" sz="3200" b="1" dirty="0" smtClean="0">
                <a:solidFill>
                  <a:prstClr val="black"/>
                </a:solidFill>
                <a:cs typeface="DilleniaUPC" pitchFamily="18" charset="-34"/>
              </a:rPr>
              <a:t>จัดทำ </a:t>
            </a:r>
            <a:endParaRPr lang="en-US" sz="3200" b="1" dirty="0" smtClean="0">
              <a:solidFill>
                <a:prstClr val="black"/>
              </a:solidFill>
              <a:cs typeface="DilleniaUPC" pitchFamily="18" charset="-34"/>
            </a:endParaRPr>
          </a:p>
          <a:p>
            <a:pPr algn="ctr"/>
            <a:r>
              <a:rPr lang="en-US" sz="3200" b="1" dirty="0" smtClean="0">
                <a:solidFill>
                  <a:prstClr val="black"/>
                </a:solidFill>
                <a:cs typeface="DilleniaUPC" pitchFamily="18" charset="-34"/>
              </a:rPr>
              <a:t>Web side</a:t>
            </a:r>
            <a:endParaRPr lang="th-TH" sz="3200" b="1" dirty="0">
              <a:solidFill>
                <a:prstClr val="black"/>
              </a:solidFill>
              <a:cs typeface="DilleniaUPC" pitchFamily="18" charset="-34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572000" y="5841268"/>
            <a:ext cx="2016225" cy="9721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3200" b="1" dirty="0" smtClean="0">
                <a:solidFill>
                  <a:prstClr val="black"/>
                </a:solidFill>
                <a:cs typeface="DilleniaUPC" pitchFamily="18" charset="-34"/>
              </a:rPr>
              <a:t>:</a:t>
            </a:r>
            <a:r>
              <a:rPr lang="th-TH" sz="3200" b="1" dirty="0" smtClean="0">
                <a:solidFill>
                  <a:prstClr val="black"/>
                </a:solidFill>
                <a:cs typeface="DilleniaUPC" pitchFamily="18" charset="-34"/>
              </a:rPr>
              <a:t>สรุปความรู้ทุกจังหวัด</a:t>
            </a:r>
            <a:endParaRPr lang="th-TH" sz="3200" b="1" dirty="0">
              <a:solidFill>
                <a:prstClr val="black"/>
              </a:solidFill>
              <a:cs typeface="DilleniaUPC" pitchFamily="18" charset="-34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660233" y="3537012"/>
            <a:ext cx="2483768" cy="241226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r>
              <a:rPr lang="en-US" sz="3200" b="1" dirty="0" smtClean="0">
                <a:solidFill>
                  <a:prstClr val="black"/>
                </a:solidFill>
                <a:cs typeface="DilleniaUPC" pitchFamily="18" charset="-34"/>
              </a:rPr>
              <a:t>:</a:t>
            </a:r>
            <a:r>
              <a:rPr lang="th-TH" sz="3200" b="1" dirty="0" smtClean="0">
                <a:solidFill>
                  <a:prstClr val="black"/>
                </a:solidFill>
                <a:cs typeface="DilleniaUPC" pitchFamily="18" charset="-34"/>
              </a:rPr>
              <a:t>จัดคณะกรรมการเครือข่ายกองทุนแม่ฯ ระดับอำเภอ </a:t>
            </a:r>
            <a:r>
              <a:rPr lang="th-TH" sz="3200" b="1" dirty="0" smtClean="0">
                <a:solidFill>
                  <a:prstClr val="black"/>
                </a:solidFill>
                <a:latin typeface="Calibri"/>
                <a:cs typeface="Calibri"/>
              </a:rPr>
              <a:t>→</a:t>
            </a:r>
            <a:r>
              <a:rPr lang="th-TH" sz="3200" b="1" dirty="0" smtClean="0">
                <a:solidFill>
                  <a:prstClr val="black"/>
                </a:solidFill>
                <a:cs typeface="DilleniaUPC" pitchFamily="18" charset="-34"/>
              </a:rPr>
              <a:t>ประเทศ</a:t>
            </a:r>
            <a:endParaRPr lang="th-TH" sz="3200" b="1" dirty="0">
              <a:solidFill>
                <a:prstClr val="black"/>
              </a:solidFill>
              <a:cs typeface="DilleniaUPC" pitchFamily="18" charset="-34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1043608" y="1404392"/>
            <a:ext cx="0" cy="512440"/>
          </a:xfrm>
          <a:prstGeom prst="line">
            <a:avLst/>
          </a:prstGeom>
          <a:ln w="38100">
            <a:solidFill>
              <a:srgbClr val="FF6600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043608" y="1438182"/>
            <a:ext cx="6966520" cy="0"/>
          </a:xfrm>
          <a:prstGeom prst="line">
            <a:avLst/>
          </a:prstGeom>
          <a:ln w="38100">
            <a:solidFill>
              <a:srgbClr val="FF6600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8028384" y="1438182"/>
            <a:ext cx="0" cy="512440"/>
          </a:xfrm>
          <a:prstGeom prst="line">
            <a:avLst/>
          </a:prstGeom>
          <a:ln w="38100">
            <a:solidFill>
              <a:srgbClr val="FF6600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4572000" y="908720"/>
            <a:ext cx="0" cy="512440"/>
          </a:xfrm>
          <a:prstGeom prst="line">
            <a:avLst/>
          </a:prstGeom>
          <a:ln w="38100">
            <a:solidFill>
              <a:srgbClr val="FF6600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107504" y="692696"/>
            <a:ext cx="8855968" cy="504056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333300"/>
                </a:solidFill>
                <a:cs typeface="LilyUPC" pitchFamily="34" charset="-34"/>
              </a:rPr>
              <a:t>การพัฒนาความพร้อมเชิงคุณภาพ</a:t>
            </a:r>
            <a:endParaRPr lang="th-TH" sz="4000" b="1" dirty="0">
              <a:solidFill>
                <a:srgbClr val="333300"/>
              </a:solidFill>
              <a:cs typeface="LilyUPC" pitchFamily="34" charset="-34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3491880" y="1412776"/>
            <a:ext cx="0" cy="512440"/>
          </a:xfrm>
          <a:prstGeom prst="line">
            <a:avLst/>
          </a:prstGeom>
          <a:ln w="38100">
            <a:solidFill>
              <a:srgbClr val="FF6600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5940152" y="1412776"/>
            <a:ext cx="0" cy="512440"/>
          </a:xfrm>
          <a:prstGeom prst="line">
            <a:avLst/>
          </a:prstGeom>
          <a:ln w="38100">
            <a:solidFill>
              <a:srgbClr val="FF6600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35496" y="1628800"/>
            <a:ext cx="2228867" cy="108012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prstClr val="black"/>
                </a:solidFill>
                <a:cs typeface="LilyUPC" pitchFamily="34" charset="-34"/>
              </a:rPr>
              <a:t>พัฒนาวิทยากรกระบวนการ</a:t>
            </a:r>
            <a:endParaRPr lang="th-TH" sz="3600" b="1" dirty="0">
              <a:solidFill>
                <a:prstClr val="black"/>
              </a:solidFill>
              <a:cs typeface="LilyUPC" pitchFamily="34" charset="-34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339752" y="1628800"/>
            <a:ext cx="2448272" cy="1080120"/>
          </a:xfrm>
          <a:prstGeom prst="roundRect">
            <a:avLst/>
          </a:prstGeom>
          <a:solidFill>
            <a:srgbClr val="3333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srgbClr val="FFFF00"/>
                </a:solidFill>
                <a:cs typeface="LilyUPC" pitchFamily="34" charset="-34"/>
              </a:rPr>
              <a:t>พัฒนากลไกผู้ประสานงานกลาง</a:t>
            </a:r>
            <a:endParaRPr lang="th-TH" sz="3600" b="1" dirty="0">
              <a:solidFill>
                <a:srgbClr val="FFFF00"/>
              </a:solidFill>
              <a:cs typeface="LilyUPC" pitchFamily="34" charset="-34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860032" y="1628800"/>
            <a:ext cx="2156859" cy="158417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prstClr val="black"/>
                </a:solidFill>
                <a:cs typeface="LilyUPC" pitchFamily="34" charset="-34"/>
              </a:rPr>
              <a:t>พัฒนา</a:t>
            </a:r>
          </a:p>
          <a:p>
            <a:pPr algn="ctr"/>
            <a:r>
              <a:rPr lang="th-TH" sz="3600" b="1" dirty="0" smtClean="0">
                <a:solidFill>
                  <a:prstClr val="black"/>
                </a:solidFill>
                <a:cs typeface="LilyUPC" pitchFamily="34" charset="-34"/>
              </a:rPr>
              <a:t>องค์ความรู้+ข้อมูล</a:t>
            </a:r>
            <a:endParaRPr lang="th-TH" sz="3600" b="1" dirty="0">
              <a:solidFill>
                <a:prstClr val="black"/>
              </a:solidFill>
              <a:cs typeface="LilyUPC" pitchFamily="34" charset="-34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16891" y="1628800"/>
            <a:ext cx="2019605" cy="158417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prstClr val="black"/>
                </a:solidFill>
                <a:cs typeface="LilyUPC" pitchFamily="34" charset="-34"/>
              </a:rPr>
              <a:t>พัฒนาเครือข่ายกองทุนแม่ฯ</a:t>
            </a:r>
            <a:endParaRPr lang="th-TH" sz="3600" b="1" dirty="0">
              <a:solidFill>
                <a:prstClr val="black"/>
              </a:solidFill>
              <a:cs typeface="LilyUPC" pitchFamily="34" charset="-34"/>
            </a:endParaRPr>
          </a:p>
        </p:txBody>
      </p:sp>
      <p:sp>
        <p:nvSpPr>
          <p:cNvPr id="30" name="Down Arrow 29"/>
          <p:cNvSpPr/>
          <p:nvPr/>
        </p:nvSpPr>
        <p:spPr>
          <a:xfrm>
            <a:off x="902093" y="2645488"/>
            <a:ext cx="495672" cy="279456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31" name="Down Arrow 30"/>
          <p:cNvSpPr/>
          <p:nvPr/>
        </p:nvSpPr>
        <p:spPr>
          <a:xfrm>
            <a:off x="899592" y="3869624"/>
            <a:ext cx="495672" cy="279456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32" name="Down Arrow 31"/>
          <p:cNvSpPr/>
          <p:nvPr/>
        </p:nvSpPr>
        <p:spPr>
          <a:xfrm>
            <a:off x="899592" y="4581128"/>
            <a:ext cx="495672" cy="279456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33" name="Down Arrow 32"/>
          <p:cNvSpPr/>
          <p:nvPr/>
        </p:nvSpPr>
        <p:spPr>
          <a:xfrm>
            <a:off x="899592" y="5157192"/>
            <a:ext cx="495672" cy="279456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34" name="Down Arrow 33"/>
          <p:cNvSpPr/>
          <p:nvPr/>
        </p:nvSpPr>
        <p:spPr>
          <a:xfrm>
            <a:off x="3419872" y="3437576"/>
            <a:ext cx="495672" cy="279456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35" name="Down Arrow 34"/>
          <p:cNvSpPr/>
          <p:nvPr/>
        </p:nvSpPr>
        <p:spPr>
          <a:xfrm>
            <a:off x="3572272" y="4301672"/>
            <a:ext cx="495672" cy="279456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36" name="Down Arrow 35"/>
          <p:cNvSpPr/>
          <p:nvPr/>
        </p:nvSpPr>
        <p:spPr>
          <a:xfrm>
            <a:off x="3572272" y="5093760"/>
            <a:ext cx="495672" cy="279456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37" name="Down Arrow 36"/>
          <p:cNvSpPr/>
          <p:nvPr/>
        </p:nvSpPr>
        <p:spPr>
          <a:xfrm>
            <a:off x="3572272" y="5885848"/>
            <a:ext cx="495672" cy="279456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38" name="Down Arrow 37"/>
          <p:cNvSpPr/>
          <p:nvPr/>
        </p:nvSpPr>
        <p:spPr>
          <a:xfrm>
            <a:off x="3203848" y="2636912"/>
            <a:ext cx="495672" cy="279456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39" name="Down Arrow 38"/>
          <p:cNvSpPr/>
          <p:nvPr/>
        </p:nvSpPr>
        <p:spPr>
          <a:xfrm>
            <a:off x="5364088" y="3170285"/>
            <a:ext cx="495672" cy="279456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40" name="Down Arrow 39"/>
          <p:cNvSpPr/>
          <p:nvPr/>
        </p:nvSpPr>
        <p:spPr>
          <a:xfrm>
            <a:off x="5588496" y="4365104"/>
            <a:ext cx="495672" cy="279456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41" name="Down Arrow 40"/>
          <p:cNvSpPr/>
          <p:nvPr/>
        </p:nvSpPr>
        <p:spPr>
          <a:xfrm>
            <a:off x="5548300" y="5669030"/>
            <a:ext cx="495672" cy="279456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42" name="Down Arrow 41"/>
          <p:cNvSpPr/>
          <p:nvPr/>
        </p:nvSpPr>
        <p:spPr>
          <a:xfrm>
            <a:off x="7748736" y="3212976"/>
            <a:ext cx="495672" cy="279456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631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7215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9058" y="853843"/>
            <a:ext cx="1214445" cy="64633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h-TH" sz="3600" b="1" dirty="0" err="1">
                <a:solidFill>
                  <a:prstClr val="black"/>
                </a:solidFill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ศพส.</a:t>
            </a:r>
            <a:endParaRPr lang="en-US" sz="3600" b="1" dirty="0">
              <a:solidFill>
                <a:prstClr val="black"/>
              </a:solidFill>
              <a:latin typeface="TH SarabunPSK" pitchFamily="34" charset="-34"/>
              <a:ea typeface="Angsana New" pitchFamily="18" charset="-34"/>
              <a:cs typeface="TH SarabunPSK" pitchFamily="34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875" y="2974975"/>
            <a:ext cx="2928938" cy="37856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h-TH" sz="2000" b="1" dirty="0">
                <a:solidFill>
                  <a:prstClr val="black"/>
                </a:solidFill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- คณะกรรมการอำนวยการโครงการหมู่บ้านกองทุนแม่ของแผ่นดิน เฉลิมพระเกียรติ 80 พรรษา มหาราชินี (คณะกรรมการกองทุนแม่ของแผ่นดิน 80 พรรษา)</a:t>
            </a:r>
            <a:endParaRPr lang="en-US" sz="2000" b="1" dirty="0">
              <a:solidFill>
                <a:prstClr val="black"/>
              </a:solidFill>
              <a:latin typeface="TH SarabunPSK" pitchFamily="34" charset="-34"/>
              <a:ea typeface="Angsana New" pitchFamily="18" charset="-34"/>
              <a:cs typeface="TH SarabunPSK" pitchFamily="34" charset="-34"/>
            </a:endParaRPr>
          </a:p>
          <a:p>
            <a:pPr>
              <a:defRPr/>
            </a:pPr>
            <a:r>
              <a:rPr lang="en-US" sz="2000" b="1" dirty="0">
                <a:solidFill>
                  <a:prstClr val="black"/>
                </a:solidFill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- </a:t>
            </a:r>
            <a:r>
              <a:rPr lang="th-TH" sz="2000" b="1" dirty="0">
                <a:solidFill>
                  <a:prstClr val="black"/>
                </a:solidFill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เครือข่ายประสานงานหมู่บ้านกองทุนแม่ของแผ่นดิน เฉลิมพระเกียรติ 80 พรรษา มหาราชินี </a:t>
            </a:r>
            <a:endParaRPr lang="th-TH" sz="2000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14688" y="2984500"/>
            <a:ext cx="2857500" cy="34778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h-TH" sz="2000" b="1" dirty="0">
                <a:solidFill>
                  <a:prstClr val="black"/>
                </a:solidFill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- </a:t>
            </a:r>
            <a:r>
              <a:rPr lang="th-TH" sz="2000" b="1" dirty="0" err="1">
                <a:solidFill>
                  <a:prstClr val="black"/>
                </a:solidFill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ศพส.จ.</a:t>
            </a:r>
            <a:r>
              <a:rPr lang="th-TH" sz="2000" b="1" dirty="0">
                <a:solidFill>
                  <a:prstClr val="black"/>
                </a:solidFill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/กทม.</a:t>
            </a:r>
          </a:p>
          <a:p>
            <a:pPr>
              <a:defRPr/>
            </a:pPr>
            <a:r>
              <a:rPr lang="th-TH" sz="2000" b="1" dirty="0">
                <a:solidFill>
                  <a:prstClr val="black"/>
                </a:solidFill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- คณะกรรมการกองทุนแม่ของแผ่นดิน 80 พรรษาระดับจังหวัด หรือคณะกรรมการขับเคลื่อนกองทุนแม่ของแผ่นดินระดับจังหวัด</a:t>
            </a:r>
            <a:endParaRPr lang="en-US" sz="2000" b="1" dirty="0">
              <a:solidFill>
                <a:prstClr val="black"/>
              </a:solidFill>
              <a:latin typeface="TH SarabunPSK" pitchFamily="34" charset="-34"/>
              <a:ea typeface="Angsana New" pitchFamily="18" charset="-34"/>
              <a:cs typeface="TH SarabunPSK" pitchFamily="34" charset="-34"/>
            </a:endParaRPr>
          </a:p>
          <a:p>
            <a:pPr>
              <a:defRPr/>
            </a:pPr>
            <a:r>
              <a:rPr lang="th-TH" sz="2000" b="1" dirty="0">
                <a:solidFill>
                  <a:prstClr val="black"/>
                </a:solidFill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- เครือข่ายประสานงานหมู่บ้านกองทุนแม่ของแผ่นดินฯ ระดับจังหวัด</a:t>
            </a:r>
            <a:endParaRPr lang="th-TH" sz="2400" b="1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57938" y="2974975"/>
            <a:ext cx="2643187" cy="31700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th-TH" sz="2000" b="1" dirty="0">
                <a:solidFill>
                  <a:prstClr val="black"/>
                </a:solidFill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- ศพส.อ./ข. ใน กทม.</a:t>
            </a:r>
          </a:p>
          <a:p>
            <a:pPr>
              <a:buFontTx/>
              <a:buChar char="-"/>
              <a:defRPr/>
            </a:pPr>
            <a:r>
              <a:rPr lang="th-TH" sz="2000" b="1" dirty="0">
                <a:solidFill>
                  <a:prstClr val="black"/>
                </a:solidFill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 คณะกรรมการกองทุนแม่ของแผ่นดิน 80 พรรษาระดับอำเภอ</a:t>
            </a:r>
          </a:p>
          <a:p>
            <a:pPr>
              <a:buFontTx/>
              <a:buChar char="-"/>
              <a:defRPr/>
            </a:pPr>
            <a:r>
              <a:rPr lang="th-TH" sz="2000" b="1" dirty="0">
                <a:solidFill>
                  <a:prstClr val="black"/>
                </a:solidFill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 เครือข่ายประสานงานหมู่บ้านกองทุนแม่ของแผ่นดินฯ ระดับ</a:t>
            </a:r>
            <a:r>
              <a:rPr lang="th-TH" sz="2000" b="1" dirty="0" smtClean="0">
                <a:solidFill>
                  <a:prstClr val="black"/>
                </a:solidFill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อำเภอ</a:t>
            </a:r>
            <a:endParaRPr lang="th-TH" sz="2400" b="1" dirty="0">
              <a:solidFill>
                <a:prstClr val="black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rot="5400000">
            <a:off x="4321175" y="1630363"/>
            <a:ext cx="357187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143000" y="1809750"/>
            <a:ext cx="6715125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821531" y="2131219"/>
            <a:ext cx="642938" cy="0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5400000">
            <a:off x="4179888" y="2130425"/>
            <a:ext cx="641350" cy="0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7537450" y="2130425"/>
            <a:ext cx="641350" cy="0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286116" y="2452022"/>
            <a:ext cx="2786082" cy="5232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h-TH" b="1" dirty="0">
                <a:solidFill>
                  <a:prstClr val="black"/>
                </a:solidFill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ระดับจังหวัด</a:t>
            </a:r>
            <a:endParaRPr lang="en-US" b="1" dirty="0">
              <a:solidFill>
                <a:prstClr val="black"/>
              </a:solidFill>
              <a:latin typeface="TH SarabunPSK" pitchFamily="34" charset="-34"/>
              <a:ea typeface="Angsana New" pitchFamily="18" charset="-34"/>
              <a:cs typeface="TH SarabunPSK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00826" y="2452022"/>
            <a:ext cx="2500330" cy="5232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h-TH" b="1" dirty="0">
                <a:solidFill>
                  <a:prstClr val="black"/>
                </a:solidFill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ระดับอำเภอ</a:t>
            </a:r>
            <a:endParaRPr lang="en-US" b="1" dirty="0">
              <a:solidFill>
                <a:prstClr val="black"/>
              </a:solidFill>
              <a:latin typeface="TH SarabunPSK" pitchFamily="34" charset="-34"/>
              <a:ea typeface="Angsana New" pitchFamily="18" charset="-34"/>
              <a:cs typeface="TH SarabunPSK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44" y="2452022"/>
            <a:ext cx="2714644" cy="5232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h-TH" b="1" dirty="0">
                <a:solidFill>
                  <a:prstClr val="black"/>
                </a:solidFill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ระดับส่วนกลาง</a:t>
            </a:r>
            <a:endParaRPr lang="en-US" b="1" dirty="0">
              <a:solidFill>
                <a:prstClr val="black"/>
              </a:solidFill>
              <a:latin typeface="TH SarabunPSK" pitchFamily="34" charset="-34"/>
              <a:ea typeface="Angsana New" pitchFamily="18" charset="-34"/>
              <a:cs typeface="TH SarabunPSK" pitchFamily="34" charset="-34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26256" y="71414"/>
            <a:ext cx="3639138" cy="646331"/>
          </a:xfrm>
          <a:prstGeom prst="rect">
            <a:avLst/>
          </a:prstGeom>
          <a:effectLst>
            <a:outerShdw dist="304800" dir="7620000" sx="89000" sy="89000" algn="ctr" rotWithShape="0">
              <a:srgbClr val="000000">
                <a:alpha val="71000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th-TH" sz="3600" b="1" u="sng" dirty="0">
                <a:solidFill>
                  <a:srgbClr val="EEECE1">
                    <a:lumMod val="25000"/>
                  </a:srgbClr>
                </a:solidFill>
                <a:effectLst>
                  <a:glow rad="63500">
                    <a:srgbClr val="8064A2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โครงสร้างการบริหารจัดการ</a:t>
            </a:r>
            <a:endParaRPr lang="en-US" sz="3600" b="1" u="sng" dirty="0">
              <a:solidFill>
                <a:srgbClr val="EEECE1">
                  <a:lumMod val="25000"/>
                </a:srgbClr>
              </a:solidFill>
              <a:effectLst>
                <a:glow rad="63500">
                  <a:srgbClr val="8064A2">
                    <a:satMod val="175000"/>
                    <a:alpha val="40000"/>
                  </a:srgbClr>
                </a:glow>
              </a:effectLst>
              <a:latin typeface="TH SarabunPSK" pitchFamily="34" charset="-34"/>
              <a:ea typeface="Angsana New" pitchFamily="18" charset="-34"/>
              <a:cs typeface="TH SarabunPSK" pitchFamily="34" charset="-34"/>
            </a:endParaRPr>
          </a:p>
        </p:txBody>
      </p:sp>
      <p:sp>
        <p:nvSpPr>
          <p:cNvPr id="5143" name="Rectangle 16"/>
          <p:cNvSpPr>
            <a:spLocks noChangeArrowheads="1"/>
          </p:cNvSpPr>
          <p:nvPr/>
        </p:nvSpPr>
        <p:spPr bwMode="auto">
          <a:xfrm>
            <a:off x="5711825" y="904875"/>
            <a:ext cx="11461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h-TH" b="1">
                <a:solidFill>
                  <a:prstClr val="black"/>
                </a:solidFill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ระดับชาติ</a:t>
            </a:r>
            <a:endParaRPr lang="th-TH" b="1">
              <a:solidFill>
                <a:prstClr val="black"/>
              </a:solidFill>
              <a:ea typeface="Angsana New" pitchFamily="18" charset="-34"/>
              <a:cs typeface="TH SarabunPSK" pitchFamily="34" charset="-34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0" y="0"/>
            <a:ext cx="2123728" cy="1500174"/>
          </a:xfrm>
          <a:prstGeom prst="roundRect">
            <a:avLst/>
          </a:prstGeom>
          <a:solidFill>
            <a:srgbClr val="3333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chemeClr val="bg1"/>
                </a:solidFill>
                <a:cs typeface="LilyUPC" pitchFamily="34" charset="-34"/>
              </a:rPr>
              <a:t>กลไก</a:t>
            </a:r>
          </a:p>
          <a:p>
            <a:pPr algn="ctr"/>
            <a:r>
              <a:rPr lang="th-TH" sz="4000" b="1" dirty="0" smtClean="0">
                <a:solidFill>
                  <a:schemeClr val="bg1"/>
                </a:solidFill>
                <a:cs typeface="LilyUPC" pitchFamily="34" charset="-34"/>
              </a:rPr>
              <a:t>การจัดการ</a:t>
            </a:r>
            <a:endParaRPr lang="th-TH" sz="4000" b="1" dirty="0">
              <a:solidFill>
                <a:schemeClr val="bg1"/>
              </a:solidFill>
              <a:cs typeface="LilyUPC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843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1438"/>
            <a:ext cx="9001125" cy="642937"/>
          </a:xfrm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lang="th-TH" dirty="0" smtClean="0"/>
              <a:t>โครงสร้างการบริหารจัดการกองทุนแม่ของแผ่นดินระดับจังหวัด </a:t>
            </a:r>
            <a:endParaRPr lang="th-TH" dirty="0"/>
          </a:p>
        </p:txBody>
      </p:sp>
      <p:sp>
        <p:nvSpPr>
          <p:cNvPr id="53251" name="TextBox 3"/>
          <p:cNvSpPr txBox="1">
            <a:spLocks noChangeArrowheads="1"/>
          </p:cNvSpPr>
          <p:nvPr/>
        </p:nvSpPr>
        <p:spPr bwMode="auto">
          <a:xfrm>
            <a:off x="3714750" y="928688"/>
            <a:ext cx="917575" cy="52387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h-TH" b="1">
                <a:solidFill>
                  <a:srgbClr val="000000"/>
                </a:solidFill>
              </a:rPr>
              <a:t>ศพส.จ.</a:t>
            </a:r>
          </a:p>
        </p:txBody>
      </p:sp>
      <p:sp>
        <p:nvSpPr>
          <p:cNvPr id="53252" name="TextBox 4"/>
          <p:cNvSpPr txBox="1">
            <a:spLocks noChangeArrowheads="1"/>
          </p:cNvSpPr>
          <p:nvPr/>
        </p:nvSpPr>
        <p:spPr bwMode="auto">
          <a:xfrm>
            <a:off x="2143125" y="1857375"/>
            <a:ext cx="4000500" cy="954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h-TH" b="1">
                <a:solidFill>
                  <a:srgbClr val="000000"/>
                </a:solidFill>
              </a:rPr>
              <a:t>คณะกรรมการอำนวยการฯ  80  พรรษา</a:t>
            </a:r>
          </a:p>
          <a:p>
            <a:pPr algn="ctr"/>
            <a:r>
              <a:rPr lang="th-TH" b="1">
                <a:solidFill>
                  <a:srgbClr val="000000"/>
                </a:solidFill>
              </a:rPr>
              <a:t>ระดับจังหวัด </a:t>
            </a:r>
            <a:endParaRPr lang="th-TH">
              <a:solidFill>
                <a:srgbClr val="000000"/>
              </a:solidFill>
            </a:endParaRPr>
          </a:p>
        </p:txBody>
      </p:sp>
      <p:sp>
        <p:nvSpPr>
          <p:cNvPr id="53253" name="TextBox 5"/>
          <p:cNvSpPr txBox="1">
            <a:spLocks noChangeArrowheads="1"/>
          </p:cNvSpPr>
          <p:nvPr/>
        </p:nvSpPr>
        <p:spPr bwMode="auto">
          <a:xfrm>
            <a:off x="6286500" y="3143250"/>
            <a:ext cx="2359025" cy="954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h-TH" b="1">
                <a:solidFill>
                  <a:srgbClr val="000000"/>
                </a:solidFill>
              </a:rPr>
              <a:t>เครือข่ายฯ ม/ช. ภาคประชาชนระดับ จว.</a:t>
            </a:r>
          </a:p>
        </p:txBody>
      </p:sp>
      <p:sp>
        <p:nvSpPr>
          <p:cNvPr id="53254" name="TextBox 6"/>
          <p:cNvSpPr txBox="1">
            <a:spLocks noChangeArrowheads="1"/>
          </p:cNvSpPr>
          <p:nvPr/>
        </p:nvSpPr>
        <p:spPr bwMode="auto">
          <a:xfrm>
            <a:off x="285750" y="3143250"/>
            <a:ext cx="2359025" cy="954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h-TH">
                <a:solidFill>
                  <a:srgbClr val="000000"/>
                </a:solidFill>
              </a:rPr>
              <a:t>วิทยากรกระบวนการระดับ จว.</a:t>
            </a:r>
          </a:p>
        </p:txBody>
      </p:sp>
      <p:sp>
        <p:nvSpPr>
          <p:cNvPr id="53255" name="TextBox 7"/>
          <p:cNvSpPr txBox="1">
            <a:spLocks noChangeArrowheads="1"/>
          </p:cNvSpPr>
          <p:nvPr/>
        </p:nvSpPr>
        <p:spPr bwMode="auto">
          <a:xfrm>
            <a:off x="2260600" y="4857750"/>
            <a:ext cx="4000500" cy="830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h-TH" sz="2400" b="1">
                <a:solidFill>
                  <a:srgbClr val="000000"/>
                </a:solidFill>
              </a:rPr>
              <a:t>คณะกรรมการอำนวยการฯ  80  พรรษา</a:t>
            </a:r>
          </a:p>
          <a:p>
            <a:pPr algn="ctr"/>
            <a:r>
              <a:rPr lang="th-TH" sz="2400" b="1">
                <a:solidFill>
                  <a:srgbClr val="000000"/>
                </a:solidFill>
              </a:rPr>
              <a:t>ระดับอำเภอ </a:t>
            </a:r>
            <a:endParaRPr lang="th-TH" sz="2400">
              <a:solidFill>
                <a:srgbClr val="000000"/>
              </a:solidFill>
            </a:endParaRPr>
          </a:p>
        </p:txBody>
      </p:sp>
      <p:sp>
        <p:nvSpPr>
          <p:cNvPr id="53256" name="TextBox 8"/>
          <p:cNvSpPr txBox="1">
            <a:spLocks noChangeArrowheads="1"/>
          </p:cNvSpPr>
          <p:nvPr/>
        </p:nvSpPr>
        <p:spPr bwMode="auto">
          <a:xfrm>
            <a:off x="3786188" y="4000500"/>
            <a:ext cx="919162" cy="52387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h-TH" b="1">
                <a:solidFill>
                  <a:srgbClr val="000000"/>
                </a:solidFill>
              </a:rPr>
              <a:t>ศพส.อ.</a:t>
            </a:r>
          </a:p>
        </p:txBody>
      </p:sp>
      <p:sp>
        <p:nvSpPr>
          <p:cNvPr id="53257" name="TextBox 9"/>
          <p:cNvSpPr txBox="1">
            <a:spLocks noChangeArrowheads="1"/>
          </p:cNvSpPr>
          <p:nvPr/>
        </p:nvSpPr>
        <p:spPr bwMode="auto">
          <a:xfrm>
            <a:off x="3141663" y="3143250"/>
            <a:ext cx="2359025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h-TH">
                <a:solidFill>
                  <a:srgbClr val="000000"/>
                </a:solidFill>
              </a:rPr>
              <a:t>คณะทำงานสนับสนุน </a:t>
            </a:r>
          </a:p>
        </p:txBody>
      </p:sp>
      <p:sp>
        <p:nvSpPr>
          <p:cNvPr id="53258" name="TextBox 10"/>
          <p:cNvSpPr txBox="1">
            <a:spLocks noChangeArrowheads="1"/>
          </p:cNvSpPr>
          <p:nvPr/>
        </p:nvSpPr>
        <p:spPr bwMode="auto">
          <a:xfrm>
            <a:off x="6286512" y="5643578"/>
            <a:ext cx="2571750" cy="9540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h-TH" b="1" dirty="0">
                <a:solidFill>
                  <a:srgbClr val="000000"/>
                </a:solidFill>
              </a:rPr>
              <a:t>เครือข่ายฯ ม/ช. ภาคประชาชนระดับ </a:t>
            </a:r>
            <a:r>
              <a:rPr lang="th-TH" b="1" dirty="0" smtClean="0">
                <a:solidFill>
                  <a:srgbClr val="000000"/>
                </a:solidFill>
              </a:rPr>
              <a:t>อำเภอ</a:t>
            </a:r>
            <a:endParaRPr lang="th-TH" b="1" dirty="0">
              <a:solidFill>
                <a:srgbClr val="000000"/>
              </a:solidFill>
            </a:endParaRPr>
          </a:p>
        </p:txBody>
      </p:sp>
      <p:sp>
        <p:nvSpPr>
          <p:cNvPr id="53259" name="TextBox 11"/>
          <p:cNvSpPr txBox="1">
            <a:spLocks noChangeArrowheads="1"/>
          </p:cNvSpPr>
          <p:nvPr/>
        </p:nvSpPr>
        <p:spPr bwMode="auto">
          <a:xfrm>
            <a:off x="69850" y="5689622"/>
            <a:ext cx="2359025" cy="954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h-TH" b="1">
                <a:solidFill>
                  <a:srgbClr val="000000"/>
                </a:solidFill>
              </a:rPr>
              <a:t>วิทยากรกระบวนการระดับ อำเภอ</a:t>
            </a:r>
          </a:p>
        </p:txBody>
      </p:sp>
      <p:cxnSp>
        <p:nvCxnSpPr>
          <p:cNvPr id="53260" name="Straight Connector 27"/>
          <p:cNvCxnSpPr>
            <a:cxnSpLocks noChangeShapeType="1"/>
          </p:cNvCxnSpPr>
          <p:nvPr/>
        </p:nvCxnSpPr>
        <p:spPr bwMode="auto">
          <a:xfrm>
            <a:off x="1143000" y="3000375"/>
            <a:ext cx="6429375" cy="1588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3261" name="Straight Arrow Connector 29"/>
          <p:cNvCxnSpPr>
            <a:cxnSpLocks noChangeShapeType="1"/>
          </p:cNvCxnSpPr>
          <p:nvPr/>
        </p:nvCxnSpPr>
        <p:spPr bwMode="auto">
          <a:xfrm rot="16200000" flipH="1">
            <a:off x="4048919" y="2977357"/>
            <a:ext cx="331787" cy="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53262" name="Straight Arrow Connector 32"/>
          <p:cNvCxnSpPr>
            <a:cxnSpLocks noChangeShapeType="1"/>
          </p:cNvCxnSpPr>
          <p:nvPr/>
        </p:nvCxnSpPr>
        <p:spPr bwMode="auto">
          <a:xfrm rot="5400000">
            <a:off x="7477919" y="3080544"/>
            <a:ext cx="188912" cy="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53263" name="Straight Arrow Connector 34"/>
          <p:cNvCxnSpPr>
            <a:cxnSpLocks noChangeShapeType="1"/>
          </p:cNvCxnSpPr>
          <p:nvPr/>
        </p:nvCxnSpPr>
        <p:spPr bwMode="auto">
          <a:xfrm rot="5400000">
            <a:off x="1048543" y="3094832"/>
            <a:ext cx="188913" cy="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53264" name="Straight Arrow Connector 35"/>
          <p:cNvCxnSpPr>
            <a:cxnSpLocks noChangeShapeType="1"/>
          </p:cNvCxnSpPr>
          <p:nvPr/>
        </p:nvCxnSpPr>
        <p:spPr bwMode="auto">
          <a:xfrm rot="16200000" flipH="1">
            <a:off x="4048919" y="1666082"/>
            <a:ext cx="331787" cy="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53265" name="Straight Arrow Connector 36"/>
          <p:cNvCxnSpPr>
            <a:cxnSpLocks noChangeShapeType="1"/>
          </p:cNvCxnSpPr>
          <p:nvPr/>
        </p:nvCxnSpPr>
        <p:spPr bwMode="auto">
          <a:xfrm rot="16200000" flipH="1">
            <a:off x="4120356" y="4691857"/>
            <a:ext cx="331787" cy="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53266" name="Straight Connector 38"/>
          <p:cNvCxnSpPr>
            <a:cxnSpLocks noChangeShapeType="1"/>
          </p:cNvCxnSpPr>
          <p:nvPr/>
        </p:nvCxnSpPr>
        <p:spPr bwMode="auto">
          <a:xfrm rot="5400000">
            <a:off x="284163" y="5000625"/>
            <a:ext cx="1716088" cy="1587"/>
          </a:xfrm>
          <a:prstGeom prst="line">
            <a:avLst/>
          </a:prstGeom>
          <a:noFill/>
          <a:ln w="28575" algn="ctr">
            <a:solidFill>
              <a:schemeClr val="tx1"/>
            </a:solidFill>
            <a:prstDash val="dash"/>
            <a:round/>
            <a:headEnd/>
            <a:tailEnd/>
          </a:ln>
        </p:spPr>
      </p:cxnSp>
      <p:cxnSp>
        <p:nvCxnSpPr>
          <p:cNvPr id="53267" name="Straight Connector 40"/>
          <p:cNvCxnSpPr>
            <a:cxnSpLocks noChangeShapeType="1"/>
          </p:cNvCxnSpPr>
          <p:nvPr/>
        </p:nvCxnSpPr>
        <p:spPr bwMode="auto">
          <a:xfrm rot="5400000">
            <a:off x="6715125" y="4929188"/>
            <a:ext cx="1716087" cy="1588"/>
          </a:xfrm>
          <a:prstGeom prst="line">
            <a:avLst/>
          </a:prstGeom>
          <a:noFill/>
          <a:ln w="28575" algn="ctr">
            <a:solidFill>
              <a:schemeClr val="tx1"/>
            </a:solidFill>
            <a:prstDash val="dash"/>
            <a:round/>
            <a:headEnd/>
            <a:tailEnd/>
          </a:ln>
        </p:spPr>
      </p:cxnSp>
      <p:cxnSp>
        <p:nvCxnSpPr>
          <p:cNvPr id="53268" name="Straight Connector 42"/>
          <p:cNvCxnSpPr>
            <a:cxnSpLocks noChangeShapeType="1"/>
          </p:cNvCxnSpPr>
          <p:nvPr/>
        </p:nvCxnSpPr>
        <p:spPr bwMode="auto">
          <a:xfrm rot="5400000">
            <a:off x="3963988" y="6008688"/>
            <a:ext cx="642937" cy="1587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3269" name="Straight Arrow Connector 47"/>
          <p:cNvCxnSpPr>
            <a:cxnSpLocks noChangeShapeType="1"/>
          </p:cNvCxnSpPr>
          <p:nvPr/>
        </p:nvCxnSpPr>
        <p:spPr bwMode="auto">
          <a:xfrm>
            <a:off x="2500313" y="6315075"/>
            <a:ext cx="3714750" cy="158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</p:spTree>
    <p:extLst>
      <p:ext uri="{BB962C8B-B14F-4D97-AF65-F5344CB8AC3E}">
        <p14:creationId xmlns:p14="http://schemas.microsoft.com/office/powerpoint/2010/main" xmlns="" val="261742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457200" y="44624"/>
            <a:ext cx="8229600" cy="648072"/>
          </a:xfrm>
          <a:prstGeom prst="rect">
            <a:avLst/>
          </a:prstGeom>
        </p:spPr>
        <p:txBody>
          <a:bodyPr vert="horz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4000" b="1" u="sng" dirty="0" smtClean="0">
                <a:solidFill>
                  <a:srgbClr val="00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MingLiU" pitchFamily="49" charset="-120"/>
                <a:ea typeface="MingLiU" pitchFamily="49" charset="-120"/>
                <a:cs typeface="IrisUPC" pitchFamily="34" charset="-34"/>
              </a:rPr>
              <a:t>กิจกรรมพิเศษที่เสนอ นรม.</a:t>
            </a:r>
            <a:endParaRPr lang="th-TH" sz="4000" b="1" u="sng" dirty="0">
              <a:solidFill>
                <a:srgbClr val="00FF00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MingLiU" pitchFamily="49" charset="-120"/>
              <a:ea typeface="MingLiU" pitchFamily="49" charset="-120"/>
              <a:cs typeface="IrisUPC" pitchFamily="34" charset="-34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420888" y="764704"/>
            <a:ext cx="2375248" cy="504056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333300"/>
                </a:solidFill>
                <a:cs typeface="LilyUPC" pitchFamily="34" charset="-34"/>
              </a:rPr>
              <a:t>กิจกรรมที่ 1</a:t>
            </a:r>
            <a:endParaRPr lang="th-TH" sz="4000" b="1" dirty="0">
              <a:solidFill>
                <a:srgbClr val="333300"/>
              </a:solidFill>
              <a:cs typeface="LilyUPC" pitchFamily="34" charset="-34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07504" y="1484784"/>
            <a:ext cx="8855968" cy="504056"/>
          </a:xfrm>
          <a:prstGeom prst="roundRect">
            <a:avLst/>
          </a:prstGeom>
          <a:solidFill>
            <a:srgbClr val="9933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FFFF00"/>
                </a:solidFill>
                <a:cs typeface="LilyUPC" pitchFamily="34" charset="-34"/>
              </a:rPr>
              <a:t>ครัวเรือนปลอดภัย ไร้ยาเสพติด</a:t>
            </a:r>
            <a:endParaRPr lang="th-TH" sz="4000" b="1" dirty="0">
              <a:solidFill>
                <a:srgbClr val="FFFF00"/>
              </a:solidFill>
              <a:cs typeface="LilyUPC" pitchFamily="34" charset="-34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07504" y="2276872"/>
            <a:ext cx="8855968" cy="504056"/>
          </a:xfrm>
          <a:prstGeom prst="roundRect">
            <a:avLst/>
          </a:prstGeom>
          <a:solidFill>
            <a:srgbClr val="3333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FFFF00"/>
                </a:solidFill>
                <a:cs typeface="LilyUPC" pitchFamily="34" charset="-34"/>
              </a:rPr>
              <a:t>ม.กองทุนแม่ฯ + ม.อื่น ๆ ที่สนใจ</a:t>
            </a:r>
            <a:endParaRPr lang="th-TH" sz="4000" b="1" dirty="0">
              <a:solidFill>
                <a:srgbClr val="FFFF00"/>
              </a:solidFill>
              <a:cs typeface="LilyUPC" pitchFamily="34" charset="-34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07504" y="3203975"/>
            <a:ext cx="6336704" cy="648072"/>
          </a:xfrm>
          <a:prstGeom prst="roundRect">
            <a:avLst/>
          </a:prstGeom>
          <a:solidFill>
            <a:srgbClr val="9933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FFFF00"/>
                </a:solidFill>
                <a:cs typeface="LilyUPC" pitchFamily="34" charset="-34"/>
              </a:rPr>
              <a:t>ทำกรอบครัวเรือนปลอดภัย  ไร้ยาเสพติด</a:t>
            </a:r>
            <a:endParaRPr lang="th-TH" sz="4000" b="1" dirty="0">
              <a:solidFill>
                <a:srgbClr val="FFFF00"/>
              </a:solidFill>
              <a:cs typeface="LilyUPC" pitchFamily="34" charset="-34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07504" y="4149080"/>
            <a:ext cx="8855968" cy="648072"/>
          </a:xfrm>
          <a:prstGeom prst="roundRect">
            <a:avLst/>
          </a:prstGeom>
          <a:solidFill>
            <a:srgbClr val="3333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FFFF00"/>
                </a:solidFill>
                <a:cs typeface="LilyUPC" pitchFamily="34" charset="-34"/>
              </a:rPr>
              <a:t>ขับเคลื่อนใน ม./ช. เชิงคุณภาพ</a:t>
            </a:r>
            <a:endParaRPr lang="th-TH" sz="4000" b="1" dirty="0">
              <a:solidFill>
                <a:srgbClr val="FFFF00"/>
              </a:solidFill>
              <a:cs typeface="LilyUPC" pitchFamily="34" charset="-34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07504" y="5013176"/>
            <a:ext cx="8855968" cy="648072"/>
          </a:xfrm>
          <a:prstGeom prst="roundRect">
            <a:avLst/>
          </a:prstGeom>
          <a:solidFill>
            <a:srgbClr val="9933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FFFF00"/>
                </a:solidFill>
                <a:cs typeface="LilyUPC" pitchFamily="34" charset="-34"/>
              </a:rPr>
              <a:t>รับรองครัวเรือนปลอดภัย ไร้ยาเสพติดระดับหมู่บ้าน</a:t>
            </a:r>
            <a:endParaRPr lang="th-TH" sz="4000" b="1" dirty="0">
              <a:solidFill>
                <a:srgbClr val="FFFF00"/>
              </a:solidFill>
              <a:cs typeface="LilyUPC" pitchFamily="34" charset="-34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7504" y="5949280"/>
            <a:ext cx="8855968" cy="648072"/>
          </a:xfrm>
          <a:prstGeom prst="roundRect">
            <a:avLst/>
          </a:prstGeom>
          <a:solidFill>
            <a:srgbClr val="3333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FFFF00"/>
                </a:solidFill>
                <a:cs typeface="LilyUPC" pitchFamily="34" charset="-34"/>
              </a:rPr>
              <a:t>ส่งรายชื่อทูลเกล้าถวาย ในโอกาสสำคัญ</a:t>
            </a:r>
            <a:endParaRPr lang="th-TH" sz="4000" b="1" dirty="0">
              <a:solidFill>
                <a:srgbClr val="FFFF00"/>
              </a:solidFill>
              <a:cs typeface="LilyUPC" pitchFamily="34" charset="-34"/>
            </a:endParaRPr>
          </a:p>
        </p:txBody>
      </p:sp>
      <p:sp>
        <p:nvSpPr>
          <p:cNvPr id="12" name="24-Point Star 11"/>
          <p:cNvSpPr/>
          <p:nvPr/>
        </p:nvSpPr>
        <p:spPr>
          <a:xfrm>
            <a:off x="6444208" y="2987951"/>
            <a:ext cx="2664296" cy="1017113"/>
          </a:xfrm>
          <a:prstGeom prst="star24">
            <a:avLst/>
          </a:prstGeom>
          <a:solidFill>
            <a:srgbClr val="66FF9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srgbClr val="993300"/>
                </a:solidFill>
                <a:cs typeface="DilleniaUPC" pitchFamily="18" charset="-34"/>
              </a:rPr>
              <a:t>คำสั่งศพส.</a:t>
            </a:r>
            <a:endParaRPr lang="th-TH" sz="3600" b="1" dirty="0">
              <a:solidFill>
                <a:srgbClr val="993300"/>
              </a:solidFill>
              <a:cs typeface="DilleniaUPC" pitchFamily="18" charset="-34"/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4287652" y="1300081"/>
            <a:ext cx="495672" cy="279456"/>
          </a:xfrm>
          <a:prstGeom prst="downArrow">
            <a:avLst/>
          </a:prstGeom>
          <a:solidFill>
            <a:srgbClr val="00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4" name="Down Arrow 13"/>
          <p:cNvSpPr/>
          <p:nvPr/>
        </p:nvSpPr>
        <p:spPr>
          <a:xfrm>
            <a:off x="4287652" y="1997416"/>
            <a:ext cx="495672" cy="279456"/>
          </a:xfrm>
          <a:prstGeom prst="downArrow">
            <a:avLst/>
          </a:prstGeom>
          <a:solidFill>
            <a:srgbClr val="00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5" name="Down Arrow 14"/>
          <p:cNvSpPr/>
          <p:nvPr/>
        </p:nvSpPr>
        <p:spPr>
          <a:xfrm>
            <a:off x="4287652" y="2870695"/>
            <a:ext cx="495672" cy="279456"/>
          </a:xfrm>
          <a:prstGeom prst="downArrow">
            <a:avLst/>
          </a:prstGeom>
          <a:solidFill>
            <a:srgbClr val="00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4287652" y="3869624"/>
            <a:ext cx="495672" cy="279456"/>
          </a:xfrm>
          <a:prstGeom prst="downArrow">
            <a:avLst/>
          </a:prstGeom>
          <a:solidFill>
            <a:srgbClr val="00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7" name="Down Arrow 16"/>
          <p:cNvSpPr/>
          <p:nvPr/>
        </p:nvSpPr>
        <p:spPr>
          <a:xfrm rot="16200000">
            <a:off x="6557205" y="3303033"/>
            <a:ext cx="495672" cy="396921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8" name="Down Arrow 17"/>
          <p:cNvSpPr/>
          <p:nvPr/>
        </p:nvSpPr>
        <p:spPr>
          <a:xfrm>
            <a:off x="4287652" y="4742504"/>
            <a:ext cx="495672" cy="279456"/>
          </a:xfrm>
          <a:prstGeom prst="downArrow">
            <a:avLst/>
          </a:prstGeom>
          <a:solidFill>
            <a:srgbClr val="00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9" name="Down Arrow 18"/>
          <p:cNvSpPr/>
          <p:nvPr/>
        </p:nvSpPr>
        <p:spPr>
          <a:xfrm>
            <a:off x="4302966" y="5643066"/>
            <a:ext cx="495672" cy="279456"/>
          </a:xfrm>
          <a:prstGeom prst="downArrow">
            <a:avLst/>
          </a:prstGeom>
          <a:solidFill>
            <a:srgbClr val="00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082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420888" y="0"/>
            <a:ext cx="2375248" cy="620688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333300"/>
                </a:solidFill>
                <a:cs typeface="LilyUPC" pitchFamily="34" charset="-34"/>
              </a:rPr>
              <a:t>กิจกรรมที่ 2</a:t>
            </a:r>
            <a:endParaRPr lang="th-TH" sz="4000" b="1" dirty="0">
              <a:solidFill>
                <a:srgbClr val="333300"/>
              </a:solidFill>
              <a:cs typeface="LilyUPC" pitchFamily="34" charset="-34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71601" y="1700808"/>
            <a:ext cx="4320480" cy="652360"/>
          </a:xfrm>
          <a:prstGeom prst="roundRect">
            <a:avLst/>
          </a:prstGeom>
          <a:solidFill>
            <a:srgbClr val="9933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FFFF00"/>
                </a:solidFill>
                <a:cs typeface="LilyUPC" pitchFamily="34" charset="-34"/>
              </a:rPr>
              <a:t>กิจกรรมทอดผ้าป่า</a:t>
            </a:r>
            <a:endParaRPr lang="th-TH" sz="4000" b="1" dirty="0">
              <a:solidFill>
                <a:srgbClr val="FFFF00"/>
              </a:solidFill>
              <a:cs typeface="LilyUPC" pitchFamily="34" charset="-34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39552" y="2636912"/>
            <a:ext cx="5184576" cy="1296144"/>
          </a:xfrm>
          <a:prstGeom prst="roundRect">
            <a:avLst/>
          </a:prstGeom>
          <a:solidFill>
            <a:srgbClr val="3333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FFFF00"/>
                </a:solidFill>
                <a:cs typeface="LilyUPC" pitchFamily="34" charset="-34"/>
              </a:rPr>
              <a:t>คัดเลือกวัด(ประมาณ 9 วัด) </a:t>
            </a:r>
          </a:p>
          <a:p>
            <a:pPr algn="ctr"/>
            <a:r>
              <a:rPr lang="th-TH" sz="4000" b="1" dirty="0" smtClean="0">
                <a:solidFill>
                  <a:srgbClr val="FFFF00"/>
                </a:solidFill>
                <a:cs typeface="LilyUPC" pitchFamily="34" charset="-34"/>
              </a:rPr>
              <a:t>ทั่วประเทศที่มีกิจกรรมยาเสพติด</a:t>
            </a:r>
            <a:endParaRPr lang="th-TH" sz="4000" b="1" dirty="0">
              <a:solidFill>
                <a:srgbClr val="FFFF00"/>
              </a:solidFill>
              <a:cs typeface="LilyUPC" pitchFamily="34" charset="-34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55576" y="4212086"/>
            <a:ext cx="4824536" cy="1089122"/>
          </a:xfrm>
          <a:prstGeom prst="roundRect">
            <a:avLst/>
          </a:prstGeom>
          <a:solidFill>
            <a:srgbClr val="9933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FFFF00"/>
                </a:solidFill>
                <a:cs typeface="LilyUPC" pitchFamily="34" charset="-34"/>
              </a:rPr>
              <a:t>รณรงค์ ทำบุญใน ม.กองทุนแม่ฯ และอื่นๆ</a:t>
            </a:r>
            <a:endParaRPr lang="th-TH" sz="4000" b="1" dirty="0">
              <a:solidFill>
                <a:srgbClr val="FFFF00"/>
              </a:solidFill>
              <a:cs typeface="LilyUPC" pitchFamily="34" charset="-34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32284" y="5661248"/>
            <a:ext cx="4675820" cy="936104"/>
          </a:xfrm>
          <a:prstGeom prst="roundRect">
            <a:avLst/>
          </a:prstGeom>
          <a:solidFill>
            <a:srgbClr val="3333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FFFF00"/>
                </a:solidFill>
                <a:cs typeface="LilyUPC" pitchFamily="34" charset="-34"/>
              </a:rPr>
              <a:t>พิธีทอดผ้าป่า ส.ค.</a:t>
            </a:r>
            <a:endParaRPr lang="th-TH" sz="4000" b="1" dirty="0">
              <a:solidFill>
                <a:srgbClr val="FFFF00"/>
              </a:solidFill>
              <a:cs typeface="LilyUPC" pitchFamily="34" charset="-34"/>
            </a:endParaRPr>
          </a:p>
        </p:txBody>
      </p:sp>
      <p:sp>
        <p:nvSpPr>
          <p:cNvPr id="12" name="12-Point Star 11"/>
          <p:cNvSpPr/>
          <p:nvPr/>
        </p:nvSpPr>
        <p:spPr>
          <a:xfrm>
            <a:off x="6005887" y="4033074"/>
            <a:ext cx="2880320" cy="1556166"/>
          </a:xfrm>
          <a:prstGeom prst="star12">
            <a:avLst/>
          </a:prstGeom>
          <a:solidFill>
            <a:srgbClr val="66FF9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srgbClr val="993300"/>
                </a:solidFill>
                <a:cs typeface="DilleniaUPC" pitchFamily="18" charset="-34"/>
              </a:rPr>
              <a:t>วิทยากรกระบวนการ</a:t>
            </a:r>
            <a:endParaRPr lang="th-TH" sz="3600" b="1" dirty="0">
              <a:solidFill>
                <a:srgbClr val="993300"/>
              </a:solidFill>
              <a:cs typeface="DilleniaUPC" pitchFamily="18" charset="-34"/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2940182" y="1300081"/>
            <a:ext cx="495672" cy="279456"/>
          </a:xfrm>
          <a:prstGeom prst="downArrow">
            <a:avLst/>
          </a:prstGeom>
          <a:solidFill>
            <a:srgbClr val="00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4" name="Down Arrow 13"/>
          <p:cNvSpPr/>
          <p:nvPr/>
        </p:nvSpPr>
        <p:spPr>
          <a:xfrm>
            <a:off x="2932699" y="2357456"/>
            <a:ext cx="495672" cy="279456"/>
          </a:xfrm>
          <a:prstGeom prst="downArrow">
            <a:avLst/>
          </a:prstGeom>
          <a:solidFill>
            <a:srgbClr val="00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5" name="Down Arrow 14"/>
          <p:cNvSpPr/>
          <p:nvPr/>
        </p:nvSpPr>
        <p:spPr>
          <a:xfrm>
            <a:off x="2932699" y="3932630"/>
            <a:ext cx="495672" cy="279456"/>
          </a:xfrm>
          <a:prstGeom prst="downArrow">
            <a:avLst/>
          </a:prstGeom>
          <a:solidFill>
            <a:srgbClr val="00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2920008" y="5381792"/>
            <a:ext cx="495672" cy="279456"/>
          </a:xfrm>
          <a:prstGeom prst="downArrow">
            <a:avLst/>
          </a:prstGeom>
          <a:solidFill>
            <a:srgbClr val="00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7" name="Down Arrow 16"/>
          <p:cNvSpPr/>
          <p:nvPr/>
        </p:nvSpPr>
        <p:spPr>
          <a:xfrm rot="16200000">
            <a:off x="5548300" y="4558186"/>
            <a:ext cx="495672" cy="396921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79512" y="620688"/>
            <a:ext cx="7848872" cy="64124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prstClr val="black"/>
                </a:solidFill>
                <a:cs typeface="DilleniaUPC" pitchFamily="18" charset="-34"/>
              </a:rPr>
              <a:t>ทอดผ้าป่ามหากุศล 80 พรรษา มหาราชินี กองทุนแม่ของแผ่นดิน</a:t>
            </a:r>
            <a:endParaRPr lang="th-TH" sz="3600" b="1" dirty="0">
              <a:solidFill>
                <a:prstClr val="black"/>
              </a:solidFill>
              <a:cs typeface="DilleniaUPC" pitchFamily="18" charset="-34"/>
            </a:endParaRPr>
          </a:p>
        </p:txBody>
      </p:sp>
      <p:sp>
        <p:nvSpPr>
          <p:cNvPr id="21" name="12-Point Star 20"/>
          <p:cNvSpPr/>
          <p:nvPr/>
        </p:nvSpPr>
        <p:spPr>
          <a:xfrm>
            <a:off x="5292080" y="1196753"/>
            <a:ext cx="3978796" cy="1296143"/>
          </a:xfrm>
          <a:prstGeom prst="star12">
            <a:avLst/>
          </a:prstGeom>
          <a:solidFill>
            <a:srgbClr val="92D05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srgbClr val="993300"/>
                </a:solidFill>
                <a:cs typeface="DilleniaUPC" pitchFamily="18" charset="-34"/>
              </a:rPr>
              <a:t>คำสั่ง</a:t>
            </a:r>
          </a:p>
          <a:p>
            <a:pPr algn="ctr"/>
            <a:r>
              <a:rPr lang="th-TH" sz="3600" b="1" dirty="0" smtClean="0">
                <a:solidFill>
                  <a:srgbClr val="993300"/>
                </a:solidFill>
                <a:cs typeface="DilleniaUPC" pitchFamily="18" charset="-34"/>
              </a:rPr>
              <a:t>ศพส. แนวปฏิบัติ</a:t>
            </a:r>
            <a:endParaRPr lang="th-TH" sz="3600" b="1" dirty="0">
              <a:solidFill>
                <a:srgbClr val="993300"/>
              </a:solidFill>
              <a:cs typeface="DilleniaUPC" pitchFamily="18" charset="-34"/>
            </a:endParaRPr>
          </a:p>
        </p:txBody>
      </p:sp>
      <p:sp>
        <p:nvSpPr>
          <p:cNvPr id="22" name="12-Point Star 21"/>
          <p:cNvSpPr/>
          <p:nvPr/>
        </p:nvSpPr>
        <p:spPr>
          <a:xfrm>
            <a:off x="5940152" y="2520906"/>
            <a:ext cx="2880320" cy="1556166"/>
          </a:xfrm>
          <a:prstGeom prst="star12">
            <a:avLst/>
          </a:prstGeom>
          <a:solidFill>
            <a:srgbClr val="66FF9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srgbClr val="993300"/>
                </a:solidFill>
                <a:cs typeface="DilleniaUPC" pitchFamily="18" charset="-34"/>
              </a:rPr>
              <a:t>วัดที่เป็นสัญญลักษณ์</a:t>
            </a:r>
            <a:endParaRPr lang="th-TH" sz="3600" b="1" dirty="0">
              <a:solidFill>
                <a:srgbClr val="993300"/>
              </a:solidFill>
              <a:cs typeface="DilleniaUPC" pitchFamily="18" charset="-34"/>
            </a:endParaRPr>
          </a:p>
        </p:txBody>
      </p:sp>
      <p:sp>
        <p:nvSpPr>
          <p:cNvPr id="23" name="Down Arrow 22"/>
          <p:cNvSpPr/>
          <p:nvPr/>
        </p:nvSpPr>
        <p:spPr>
          <a:xfrm rot="16200000">
            <a:off x="5123674" y="1830575"/>
            <a:ext cx="495672" cy="396921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4" name="Down Arrow 23"/>
          <p:cNvSpPr/>
          <p:nvPr/>
        </p:nvSpPr>
        <p:spPr>
          <a:xfrm rot="16200000">
            <a:off x="5559591" y="3100528"/>
            <a:ext cx="495672" cy="396921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561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420888" y="0"/>
            <a:ext cx="2375248" cy="620688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333300"/>
                </a:solidFill>
                <a:cs typeface="LilyUPC" pitchFamily="34" charset="-34"/>
              </a:rPr>
              <a:t>กิจกรรมที่ 3</a:t>
            </a:r>
            <a:endParaRPr lang="th-TH" sz="4000" b="1" dirty="0">
              <a:solidFill>
                <a:srgbClr val="333300"/>
              </a:solidFill>
              <a:cs typeface="LilyUPC" pitchFamily="34" charset="-34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043608" y="1988840"/>
            <a:ext cx="7272808" cy="936104"/>
          </a:xfrm>
          <a:prstGeom prst="roundRect">
            <a:avLst/>
          </a:prstGeom>
          <a:solidFill>
            <a:srgbClr val="9933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FFFF00"/>
                </a:solidFill>
                <a:cs typeface="LilyUPC" pitchFamily="34" charset="-34"/>
              </a:rPr>
              <a:t>รวม ม.กองทุนแม่ฯ ระดับชาติที่เป็น ศูนย์เรียนรู้ฯ</a:t>
            </a:r>
            <a:endParaRPr lang="th-TH" sz="4000" b="1" dirty="0">
              <a:solidFill>
                <a:srgbClr val="FFFF00"/>
              </a:solidFill>
              <a:cs typeface="LilyUPC" pitchFamily="34" charset="-34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907704" y="3645024"/>
            <a:ext cx="5184576" cy="936104"/>
          </a:xfrm>
          <a:prstGeom prst="roundRect">
            <a:avLst/>
          </a:prstGeom>
          <a:solidFill>
            <a:srgbClr val="3333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FFFF00"/>
                </a:solidFill>
                <a:cs typeface="LilyUPC" pitchFamily="34" charset="-34"/>
              </a:rPr>
              <a:t>สัมมนา แลกเปลี่ยนประสบการณ์</a:t>
            </a:r>
            <a:endParaRPr lang="th-TH" sz="4000" b="1" dirty="0">
              <a:solidFill>
                <a:srgbClr val="FFFF00"/>
              </a:solidFill>
              <a:cs typeface="LilyUPC" pitchFamily="34" charset="-34"/>
            </a:endParaRPr>
          </a:p>
        </p:txBody>
      </p:sp>
      <p:sp>
        <p:nvSpPr>
          <p:cNvPr id="8" name="Oval 7"/>
          <p:cNvSpPr/>
          <p:nvPr/>
        </p:nvSpPr>
        <p:spPr>
          <a:xfrm>
            <a:off x="2699792" y="5292206"/>
            <a:ext cx="3672408" cy="1233138"/>
          </a:xfrm>
          <a:prstGeom prst="ellipse">
            <a:avLst/>
          </a:prstGeom>
          <a:solidFill>
            <a:srgbClr val="66FF99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400" b="1" dirty="0" smtClean="0">
                <a:solidFill>
                  <a:srgbClr val="993300"/>
                </a:solidFill>
                <a:cs typeface="LilyUPC" pitchFamily="34" charset="-34"/>
              </a:rPr>
              <a:t>ที่ กทม. (ส.ค.)</a:t>
            </a:r>
            <a:endParaRPr lang="th-TH" sz="4400" b="1" dirty="0">
              <a:solidFill>
                <a:srgbClr val="993300"/>
              </a:solidFill>
              <a:cs typeface="LilyUPC" pitchFamily="34" charset="-34"/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4355976" y="1412776"/>
            <a:ext cx="631189" cy="580786"/>
          </a:xfrm>
          <a:prstGeom prst="downArrow">
            <a:avLst/>
          </a:prstGeom>
          <a:solidFill>
            <a:srgbClr val="00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4" name="Down Arrow 13"/>
          <p:cNvSpPr/>
          <p:nvPr/>
        </p:nvSpPr>
        <p:spPr>
          <a:xfrm>
            <a:off x="4372859" y="3005528"/>
            <a:ext cx="631189" cy="567488"/>
          </a:xfrm>
          <a:prstGeom prst="downArrow">
            <a:avLst/>
          </a:prstGeom>
          <a:solidFill>
            <a:srgbClr val="00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5" name="Down Arrow 14"/>
          <p:cNvSpPr/>
          <p:nvPr/>
        </p:nvSpPr>
        <p:spPr>
          <a:xfrm>
            <a:off x="4241618" y="4702217"/>
            <a:ext cx="588755" cy="526983"/>
          </a:xfrm>
          <a:prstGeom prst="downArrow">
            <a:avLst/>
          </a:prstGeom>
          <a:solidFill>
            <a:srgbClr val="00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67544" y="692696"/>
            <a:ext cx="8280920" cy="7200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3600" b="1" dirty="0" smtClean="0">
                <a:solidFill>
                  <a:prstClr val="black"/>
                </a:solidFill>
                <a:cs typeface="DilleniaUPC" pitchFamily="18" charset="-34"/>
              </a:rPr>
              <a:t>มหกรรม กองทุนแม่ของแผ่นดินรวมใจ เทิดไท้ราชินี สามัคคีทั้งแผ่นดิน</a:t>
            </a:r>
            <a:endParaRPr lang="th-TH" sz="3600" b="1" dirty="0">
              <a:solidFill>
                <a:prstClr val="black"/>
              </a:solidFill>
              <a:cs typeface="Dillen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215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87824" y="504056"/>
            <a:ext cx="3240360" cy="908720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5400" b="1" dirty="0" smtClean="0">
                <a:solidFill>
                  <a:srgbClr val="333300"/>
                </a:solidFill>
                <a:cs typeface="LilyUPC" pitchFamily="34" charset="-34"/>
              </a:rPr>
              <a:t>กิจกรรมที่4</a:t>
            </a:r>
            <a:endParaRPr lang="th-TH" sz="5400" b="1" dirty="0">
              <a:solidFill>
                <a:srgbClr val="333300"/>
              </a:solidFill>
              <a:cs typeface="LilyUPC" pitchFamily="34" charset="-34"/>
            </a:endParaRPr>
          </a:p>
        </p:txBody>
      </p:sp>
      <p:sp>
        <p:nvSpPr>
          <p:cNvPr id="20" name="Explosion 2 19"/>
          <p:cNvSpPr/>
          <p:nvPr/>
        </p:nvSpPr>
        <p:spPr>
          <a:xfrm>
            <a:off x="468052" y="1556792"/>
            <a:ext cx="8675948" cy="4608512"/>
          </a:xfrm>
          <a:prstGeom prst="irregularSeal2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800" b="1" dirty="0" smtClean="0">
                <a:solidFill>
                  <a:prstClr val="black"/>
                </a:solidFill>
                <a:cs typeface="JasmineUPC" pitchFamily="18" charset="-34"/>
              </a:rPr>
              <a:t>พิธีพระราชทาน กองทุนแม่ของแผ่นดิน ปี 2555</a:t>
            </a:r>
            <a:endParaRPr lang="th-TH" sz="4800" b="1" dirty="0">
              <a:solidFill>
                <a:prstClr val="black"/>
              </a:solidFill>
              <a:cs typeface="Jasmine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024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87824" y="116632"/>
            <a:ext cx="3240360" cy="86409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800" b="1" dirty="0" smtClean="0">
                <a:solidFill>
                  <a:srgbClr val="333300"/>
                </a:solidFill>
                <a:cs typeface="LilyUPC" pitchFamily="34" charset="-34"/>
              </a:rPr>
              <a:t>ปฏิทินเวลา</a:t>
            </a:r>
            <a:endParaRPr lang="th-TH" sz="4800" b="1" dirty="0">
              <a:solidFill>
                <a:srgbClr val="333300"/>
              </a:solidFill>
              <a:cs typeface="LilyUPC" pitchFamily="34" charset="-34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79512" y="1142984"/>
            <a:ext cx="8784976" cy="557216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r>
              <a:rPr lang="th-TH" sz="4000" b="1" dirty="0" smtClean="0">
                <a:solidFill>
                  <a:prstClr val="black"/>
                </a:solidFill>
                <a:cs typeface="LilyUPC" pitchFamily="34" charset="-34"/>
              </a:rPr>
              <a:t>พ.ค.  </a:t>
            </a:r>
            <a:r>
              <a:rPr lang="th-TH" sz="4000" b="1" dirty="0" smtClean="0">
                <a:solidFill>
                  <a:prstClr val="black"/>
                </a:solidFill>
                <a:latin typeface="Calibri"/>
                <a:cs typeface="LilyUPC" pitchFamily="34" charset="-34"/>
              </a:rPr>
              <a:t>→ ครม.อนุมัติ</a:t>
            </a:r>
          </a:p>
          <a:p>
            <a:r>
              <a:rPr lang="th-TH" sz="4000" b="1" dirty="0" smtClean="0">
                <a:solidFill>
                  <a:prstClr val="black"/>
                </a:solidFill>
                <a:latin typeface="Calibri"/>
                <a:cs typeface="LilyUPC" pitchFamily="34" charset="-34"/>
              </a:rPr>
              <a:t>มิ.ย.</a:t>
            </a:r>
            <a:r>
              <a:rPr lang="th-TH" sz="4000" b="1" dirty="0">
                <a:solidFill>
                  <a:prstClr val="black"/>
                </a:solidFill>
                <a:cs typeface="LilyUPC" pitchFamily="34" charset="-34"/>
              </a:rPr>
              <a:t>	→ </a:t>
            </a:r>
            <a:r>
              <a:rPr lang="th-TH" sz="4000" b="1" dirty="0" smtClean="0">
                <a:solidFill>
                  <a:prstClr val="black"/>
                </a:solidFill>
                <a:cs typeface="LilyUPC" pitchFamily="34" charset="-34"/>
              </a:rPr>
              <a:t>เปิดกองทุนแม่ฯ อย่างเป็นทางการ</a:t>
            </a:r>
          </a:p>
          <a:p>
            <a:r>
              <a:rPr lang="th-TH" sz="4000" b="1" dirty="0" smtClean="0">
                <a:solidFill>
                  <a:prstClr val="black"/>
                </a:solidFill>
                <a:cs typeface="LilyUPC" pitchFamily="34" charset="-34"/>
              </a:rPr>
              <a:t>มิ.ย.-ก.ค.	→ การขับเคลื่อนงานในพื้นที่</a:t>
            </a:r>
          </a:p>
          <a:p>
            <a:r>
              <a:rPr lang="th-TH" sz="4000" b="1" dirty="0">
                <a:solidFill>
                  <a:prstClr val="black"/>
                </a:solidFill>
                <a:cs typeface="LilyUPC" pitchFamily="34" charset="-34"/>
              </a:rPr>
              <a:t>	</a:t>
            </a:r>
            <a:r>
              <a:rPr lang="th-TH" sz="4000" b="1" dirty="0" smtClean="0">
                <a:solidFill>
                  <a:prstClr val="black"/>
                </a:solidFill>
                <a:cs typeface="LilyUPC" pitchFamily="34" charset="-34"/>
              </a:rPr>
              <a:t>		</a:t>
            </a:r>
            <a:r>
              <a:rPr lang="th-TH" sz="4000" b="1" dirty="0" smtClean="0">
                <a:solidFill>
                  <a:srgbClr val="A50021"/>
                </a:solidFill>
                <a:cs typeface="LilyUPC" pitchFamily="34" charset="-34"/>
              </a:rPr>
              <a:t>-ม.เก่า/ม.ใหม่</a:t>
            </a:r>
          </a:p>
          <a:p>
            <a:r>
              <a:rPr lang="th-TH" sz="4000" b="1" dirty="0">
                <a:solidFill>
                  <a:srgbClr val="A50021"/>
                </a:solidFill>
                <a:cs typeface="LilyUPC" pitchFamily="34" charset="-34"/>
              </a:rPr>
              <a:t>	</a:t>
            </a:r>
            <a:r>
              <a:rPr lang="th-TH" sz="4000" b="1" dirty="0" smtClean="0">
                <a:solidFill>
                  <a:srgbClr val="A50021"/>
                </a:solidFill>
                <a:cs typeface="LilyUPC" pitchFamily="34" charset="-34"/>
              </a:rPr>
              <a:t>		-การขับเคลื่อนงานระดับจังหวัด/ภาค</a:t>
            </a:r>
          </a:p>
          <a:p>
            <a:r>
              <a:rPr lang="th-TH" sz="4000" b="1" dirty="0">
                <a:solidFill>
                  <a:prstClr val="black"/>
                </a:solidFill>
                <a:cs typeface="LilyUPC" pitchFamily="34" charset="-34"/>
              </a:rPr>
              <a:t>ส.ค. → </a:t>
            </a:r>
            <a:r>
              <a:rPr lang="th-TH" sz="4000" b="1" dirty="0" smtClean="0">
                <a:solidFill>
                  <a:prstClr val="black"/>
                </a:solidFill>
                <a:cs typeface="LilyUPC" pitchFamily="34" charset="-34"/>
              </a:rPr>
              <a:t>ประมาณกลาง ส.ค. ส่งรายชื่อ                               </a:t>
            </a:r>
          </a:p>
          <a:p>
            <a:r>
              <a:rPr lang="th-TH" sz="4000" b="1" dirty="0" smtClean="0">
                <a:solidFill>
                  <a:prstClr val="black"/>
                </a:solidFill>
                <a:cs typeface="LilyUPC" pitchFamily="34" charset="-34"/>
              </a:rPr>
              <a:t>             ม.กองทุนแม่เพิ่มใหม่</a:t>
            </a:r>
          </a:p>
          <a:p>
            <a:r>
              <a:rPr lang="th-TH" sz="4000" b="1" dirty="0">
                <a:solidFill>
                  <a:prstClr val="black"/>
                </a:solidFill>
                <a:cs typeface="LilyUPC" pitchFamily="34" charset="-34"/>
              </a:rPr>
              <a:t>	</a:t>
            </a:r>
            <a:r>
              <a:rPr lang="th-TH" sz="4000" b="1" dirty="0" smtClean="0">
                <a:solidFill>
                  <a:prstClr val="black"/>
                </a:solidFill>
                <a:cs typeface="LilyUPC" pitchFamily="34" charset="-34"/>
              </a:rPr>
              <a:t>		</a:t>
            </a:r>
            <a:r>
              <a:rPr lang="th-TH" sz="4000" b="1" dirty="0" smtClean="0">
                <a:solidFill>
                  <a:srgbClr val="A50021"/>
                </a:solidFill>
                <a:cs typeface="LilyUPC" pitchFamily="34" charset="-34"/>
              </a:rPr>
              <a:t>-กิจกรรมระดับชาติ</a:t>
            </a:r>
          </a:p>
          <a:p>
            <a:r>
              <a:rPr lang="th-TH" sz="4000" b="1" dirty="0">
                <a:solidFill>
                  <a:prstClr val="black"/>
                </a:solidFill>
                <a:cs typeface="LilyUPC" pitchFamily="34" charset="-34"/>
              </a:rPr>
              <a:t>ก.ย. → </a:t>
            </a:r>
            <a:r>
              <a:rPr lang="th-TH" sz="4000" b="1" dirty="0" smtClean="0">
                <a:solidFill>
                  <a:prstClr val="black"/>
                </a:solidFill>
                <a:cs typeface="LilyUPC" pitchFamily="34" charset="-34"/>
              </a:rPr>
              <a:t>พิธีพระราชทาน</a:t>
            </a:r>
            <a:endParaRPr lang="th-TH" sz="4000" b="1" dirty="0">
              <a:solidFill>
                <a:prstClr val="black"/>
              </a:solidFill>
              <a:cs typeface="LilyUPC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472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87824" y="116632"/>
            <a:ext cx="3240360" cy="764704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400" b="1" dirty="0" smtClean="0">
                <a:solidFill>
                  <a:srgbClr val="333300"/>
                </a:solidFill>
                <a:cs typeface="LilyUPC" pitchFamily="34" charset="-34"/>
              </a:rPr>
              <a:t>ข้อแนะนำการปฏิบัติ</a:t>
            </a:r>
            <a:endParaRPr lang="th-TH" sz="4400" b="1" dirty="0">
              <a:solidFill>
                <a:srgbClr val="333300"/>
              </a:solidFill>
              <a:cs typeface="LilyUPC" pitchFamily="34" charset="-34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79512" y="881336"/>
            <a:ext cx="8964488" cy="56440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marL="742950" indent="-742950">
              <a:buAutoNum type="arabicParenR"/>
            </a:pPr>
            <a:r>
              <a:rPr lang="th-TH" sz="4000" b="1" dirty="0" smtClean="0">
                <a:solidFill>
                  <a:prstClr val="black"/>
                </a:solidFill>
                <a:cs typeface="KodchiangUPC" pitchFamily="18" charset="-34"/>
              </a:rPr>
              <a:t>งานคุณภาพ เน้นกระบวนการเป็นเรื่องสำคัญ</a:t>
            </a:r>
          </a:p>
          <a:p>
            <a:pPr marL="742950" indent="-742950">
              <a:buAutoNum type="arabicParenR"/>
            </a:pPr>
            <a:r>
              <a:rPr lang="th-TH" sz="4000" b="1" dirty="0" smtClean="0">
                <a:solidFill>
                  <a:prstClr val="black"/>
                </a:solidFill>
                <a:cs typeface="KodchiangUPC" pitchFamily="18" charset="-34"/>
              </a:rPr>
              <a:t>ทุก ศพส.จ. จัดทำแผนปฏิบัติในแต่ละแนวทางมีการกำหนดห้วงเวลาใน 4 เดือน</a:t>
            </a:r>
          </a:p>
          <a:p>
            <a:pPr marL="742950" indent="-742950">
              <a:buAutoNum type="arabicParenR"/>
            </a:pPr>
            <a:r>
              <a:rPr lang="th-TH" sz="4000" b="1" dirty="0" smtClean="0">
                <a:solidFill>
                  <a:prstClr val="black"/>
                </a:solidFill>
                <a:cs typeface="KodchiangUPC" pitchFamily="18" charset="-34"/>
              </a:rPr>
              <a:t>จัดตั้งกลไกให้ครบทุกกลไกในระดับต่างๆ</a:t>
            </a:r>
          </a:p>
          <a:p>
            <a:pPr marL="742950" indent="-742950">
              <a:buAutoNum type="arabicParenR"/>
            </a:pPr>
            <a:r>
              <a:rPr lang="th-TH" sz="4000" b="1" dirty="0" smtClean="0">
                <a:solidFill>
                  <a:prstClr val="black"/>
                </a:solidFill>
                <a:cs typeface="KodchiangUPC" pitchFamily="18" charset="-34"/>
              </a:rPr>
              <a:t>รวมพลัง 4 ประสานให้แน่นแฟ้น </a:t>
            </a:r>
            <a:r>
              <a:rPr lang="th-TH" sz="4000" b="1" dirty="0" smtClean="0">
                <a:solidFill>
                  <a:srgbClr val="993300"/>
                </a:solidFill>
                <a:cs typeface="KodchiangUPC" pitchFamily="18" charset="-34"/>
              </a:rPr>
              <a:t>(ศพส.จ./พช./วิทยากรกระบวนการ</a:t>
            </a:r>
            <a:r>
              <a:rPr lang="th-TH" sz="4000" b="1" smtClean="0">
                <a:solidFill>
                  <a:srgbClr val="993300"/>
                </a:solidFill>
                <a:cs typeface="KodchiangUPC" pitchFamily="18" charset="-34"/>
              </a:rPr>
              <a:t>/ภาคประชาชน</a:t>
            </a:r>
            <a:r>
              <a:rPr lang="th-TH" sz="4000" b="1" dirty="0" smtClean="0">
                <a:solidFill>
                  <a:srgbClr val="993300"/>
                </a:solidFill>
                <a:cs typeface="KodchiangUPC" pitchFamily="18" charset="-34"/>
              </a:rPr>
              <a:t>ที่ดำเนินงานกองทุนแม่ฯ)</a:t>
            </a:r>
          </a:p>
          <a:p>
            <a:pPr marL="742950" indent="-742950">
              <a:buAutoNum type="arabicParenR"/>
            </a:pPr>
            <a:r>
              <a:rPr lang="th-TH" sz="4000" b="1" dirty="0" smtClean="0">
                <a:solidFill>
                  <a:prstClr val="black"/>
                </a:solidFill>
                <a:cs typeface="KodchiangUPC" pitchFamily="18" charset="-34"/>
              </a:rPr>
              <a:t>การถ่ายโอนภารกิจ ปค. </a:t>
            </a:r>
            <a:r>
              <a:rPr lang="th-TH" sz="4000" b="1" dirty="0" smtClean="0">
                <a:solidFill>
                  <a:prstClr val="black"/>
                </a:solidFill>
                <a:latin typeface="Calibri"/>
                <a:cs typeface="Calibri"/>
              </a:rPr>
              <a:t>→ </a:t>
            </a:r>
            <a:r>
              <a:rPr lang="th-TH" sz="4000" b="1" dirty="0" smtClean="0">
                <a:solidFill>
                  <a:prstClr val="black"/>
                </a:solidFill>
                <a:cs typeface="KodchiangUPC" pitchFamily="18" charset="-34"/>
              </a:rPr>
              <a:t>พช.</a:t>
            </a:r>
          </a:p>
          <a:p>
            <a:pPr marL="742950" indent="-742950">
              <a:buAutoNum type="arabicParenR"/>
            </a:pPr>
            <a:r>
              <a:rPr lang="th-TH" sz="4000" b="1" dirty="0" smtClean="0">
                <a:solidFill>
                  <a:prstClr val="black"/>
                </a:solidFill>
                <a:cs typeface="KodchiangUPC" pitchFamily="18" charset="-34"/>
              </a:rPr>
              <a:t>พื้นที่พิเศษ </a:t>
            </a:r>
            <a:r>
              <a:rPr lang="th-TH" sz="4000" b="1" dirty="0" smtClean="0">
                <a:solidFill>
                  <a:srgbClr val="993300"/>
                </a:solidFill>
                <a:cs typeface="KodchiangUPC" pitchFamily="18" charset="-34"/>
              </a:rPr>
              <a:t>(หมู่บ้านชายแดน/จชต.) </a:t>
            </a:r>
            <a:r>
              <a:rPr lang="th-TH" sz="4000" b="1" dirty="0" smtClean="0">
                <a:solidFill>
                  <a:prstClr val="black"/>
                </a:solidFill>
                <a:cs typeface="KodchiangUPC" pitchFamily="18" charset="-34"/>
              </a:rPr>
              <a:t>ให้ประสานกับชุดปฏิบัติการ กอ.รมน. ที่เกาะติดพื้นที่</a:t>
            </a:r>
            <a:endParaRPr lang="th-TH" sz="4000" b="1" dirty="0">
              <a:solidFill>
                <a:prstClr val="black"/>
              </a:solidFill>
              <a:cs typeface="Kodchiang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671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 descr="ราชินี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71500"/>
            <a:ext cx="9144000" cy="62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4691" name="Text Box 3"/>
          <p:cNvSpPr txBox="1">
            <a:spLocks noChangeArrowheads="1"/>
          </p:cNvSpPr>
          <p:nvPr/>
        </p:nvSpPr>
        <p:spPr bwMode="auto">
          <a:xfrm>
            <a:off x="0" y="44624"/>
            <a:ext cx="6825908" cy="3093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6000" b="1" dirty="0">
                <a:solidFill>
                  <a:srgbClr val="FFFFFF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</a:rPr>
              <a:t>พระราชทานทรัพย์ส่วนพระองค์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6000" b="1" dirty="0">
                <a:solidFill>
                  <a:srgbClr val="FFFFFF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</a:rPr>
              <a:t>แก่...เลขาธิการ ป.ป.ส.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6000" b="1" i="1" dirty="0">
                <a:solidFill>
                  <a:srgbClr val="FFFFFF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</a:rPr>
              <a:t>ที่มา...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6000" b="1" i="1" dirty="0">
                <a:solidFill>
                  <a:srgbClr val="FFFFFF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</a:rPr>
              <a:t>กองทุนแม่ของ</a:t>
            </a:r>
            <a:r>
              <a:rPr lang="th-TH" sz="5400" b="1" i="1" dirty="0">
                <a:solidFill>
                  <a:srgbClr val="FFFFFF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</a:rPr>
              <a:t>แผ่นดิน</a:t>
            </a:r>
            <a:endParaRPr lang="th-TH" sz="6000" b="1" i="1" dirty="0">
              <a:solidFill>
                <a:srgbClr val="FFFFFF"/>
              </a:solidFill>
              <a:effectLst>
                <a:glow rad="101600">
                  <a:srgbClr val="002060"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3459263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79512" y="2852936"/>
            <a:ext cx="8964488" cy="115212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9600" b="1" dirty="0" smtClean="0">
                <a:solidFill>
                  <a:prstClr val="black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cs typeface="LilyUPC" pitchFamily="34" charset="-34"/>
              </a:rPr>
              <a:t>จบการบรรยาย</a:t>
            </a:r>
            <a:endParaRPr lang="th-TH" sz="9600" b="1" dirty="0">
              <a:solidFill>
                <a:prstClr val="black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cs typeface="LilyUPC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059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5715"/>
            <a:ext cx="80535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b="1" u="sng" dirty="0" smtClean="0">
                <a:solidFill>
                  <a:srgbClr val="00FFFF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  <a:cs typeface="IrisUPC" pitchFamily="34" charset="-34"/>
              </a:rPr>
              <a:t>การแก้ไขปัญหาตามมาตรการที่ผ่านมา</a:t>
            </a:r>
            <a:endParaRPr lang="th-TH" sz="4800" b="1" u="sng" dirty="0">
              <a:solidFill>
                <a:srgbClr val="00FFFF"/>
              </a:solidFill>
              <a:effectLst>
                <a:glow rad="101600">
                  <a:srgbClr val="002060">
                    <a:alpha val="60000"/>
                  </a:srgbClr>
                </a:glow>
              </a:effectLst>
              <a:cs typeface="IrisUPC" pitchFamily="34" charset="-34"/>
            </a:endParaRPr>
          </a:p>
        </p:txBody>
      </p:sp>
      <p:sp>
        <p:nvSpPr>
          <p:cNvPr id="4" name="Oval 3"/>
          <p:cNvSpPr/>
          <p:nvPr/>
        </p:nvSpPr>
        <p:spPr>
          <a:xfrm>
            <a:off x="467544" y="836712"/>
            <a:ext cx="1872208" cy="1152128"/>
          </a:xfrm>
          <a:prstGeom prst="ellipse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400" b="1" dirty="0" smtClean="0">
                <a:solidFill>
                  <a:schemeClr val="tx1"/>
                </a:solidFill>
                <a:cs typeface="LilyUPC" pitchFamily="34" charset="-34"/>
              </a:rPr>
              <a:t>ประธาน</a:t>
            </a:r>
            <a:endParaRPr lang="th-TH" sz="4400" b="1" dirty="0">
              <a:solidFill>
                <a:schemeClr val="tx1"/>
              </a:solidFill>
              <a:cs typeface="LilyUPC" pitchFamily="34" charset="-34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1061610" y="1988840"/>
            <a:ext cx="684076" cy="504056"/>
          </a:xfrm>
          <a:prstGeom prst="downArrow">
            <a:avLst/>
          </a:prstGeom>
          <a:solidFill>
            <a:srgbClr val="9900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Oval 5"/>
          <p:cNvSpPr/>
          <p:nvPr/>
        </p:nvSpPr>
        <p:spPr>
          <a:xfrm>
            <a:off x="2843808" y="836712"/>
            <a:ext cx="1872208" cy="1152128"/>
          </a:xfrm>
          <a:prstGeom prst="ellipse">
            <a:avLst/>
          </a:prstGeom>
          <a:solidFill>
            <a:srgbClr val="660066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400" b="1" dirty="0" smtClean="0">
                <a:solidFill>
                  <a:srgbClr val="FFCCFF"/>
                </a:solidFill>
                <a:cs typeface="LilyUPC" pitchFamily="34" charset="-34"/>
              </a:rPr>
              <a:t>ป้องกัน</a:t>
            </a:r>
            <a:endParaRPr lang="th-TH" sz="4400" b="1" dirty="0">
              <a:solidFill>
                <a:srgbClr val="FFCCFF"/>
              </a:solidFill>
              <a:cs typeface="LilyUPC" pitchFamily="34" charset="-34"/>
            </a:endParaRPr>
          </a:p>
        </p:txBody>
      </p:sp>
      <p:sp>
        <p:nvSpPr>
          <p:cNvPr id="7" name="Oval 6"/>
          <p:cNvSpPr/>
          <p:nvPr/>
        </p:nvSpPr>
        <p:spPr>
          <a:xfrm>
            <a:off x="4860032" y="836712"/>
            <a:ext cx="1817628" cy="1152128"/>
          </a:xfrm>
          <a:prstGeom prst="ellipse">
            <a:avLst/>
          </a:prstGeom>
          <a:solidFill>
            <a:srgbClr val="FFCCFF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400" b="1" dirty="0" smtClean="0">
                <a:solidFill>
                  <a:srgbClr val="002060"/>
                </a:solidFill>
                <a:cs typeface="LilyUPC" pitchFamily="34" charset="-34"/>
              </a:rPr>
              <a:t>บำบัดฯ</a:t>
            </a:r>
            <a:endParaRPr lang="th-TH" sz="4400" b="1" dirty="0">
              <a:solidFill>
                <a:srgbClr val="002060"/>
              </a:solidFill>
              <a:cs typeface="LilyUPC" pitchFamily="34" charset="-34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3491880" y="1988840"/>
            <a:ext cx="684076" cy="504056"/>
          </a:xfrm>
          <a:prstGeom prst="downArrow">
            <a:avLst/>
          </a:prstGeom>
          <a:solidFill>
            <a:srgbClr val="9900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" name="Down Arrow 8"/>
          <p:cNvSpPr/>
          <p:nvPr/>
        </p:nvSpPr>
        <p:spPr>
          <a:xfrm>
            <a:off x="5400092" y="2060848"/>
            <a:ext cx="684076" cy="469198"/>
          </a:xfrm>
          <a:prstGeom prst="downArrow">
            <a:avLst/>
          </a:prstGeom>
          <a:solidFill>
            <a:srgbClr val="9900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" name="Oval 9"/>
          <p:cNvSpPr/>
          <p:nvPr/>
        </p:nvSpPr>
        <p:spPr>
          <a:xfrm>
            <a:off x="35496" y="2564904"/>
            <a:ext cx="2664296" cy="1440160"/>
          </a:xfrm>
          <a:prstGeom prst="ellipse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chemeClr val="tx1"/>
                </a:solidFill>
                <a:cs typeface="DilleniaUPC" pitchFamily="18" charset="-34"/>
              </a:rPr>
              <a:t>กลุ่มเป้าหมายผู้ค้า/ผู้เสพ</a:t>
            </a:r>
            <a:endParaRPr lang="th-TH" sz="4000" b="1" dirty="0">
              <a:solidFill>
                <a:schemeClr val="tx1"/>
              </a:solidFill>
              <a:cs typeface="DilleniaUPC" pitchFamily="18" charset="-34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2771800" y="2564904"/>
            <a:ext cx="2088232" cy="1440160"/>
          </a:xfrm>
          <a:prstGeom prst="ellipse">
            <a:avLst/>
          </a:prstGeom>
          <a:solidFill>
            <a:srgbClr val="660066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FFCCFF"/>
                </a:solidFill>
                <a:cs typeface="DilleniaUPC" pitchFamily="18" charset="-34"/>
              </a:rPr>
              <a:t>กลุ่มเสี่ยงทั่วไป</a:t>
            </a:r>
            <a:endParaRPr lang="th-TH" sz="4000" b="1" dirty="0">
              <a:solidFill>
                <a:srgbClr val="FFCCFF"/>
              </a:solidFill>
              <a:cs typeface="DilleniaUPC" pitchFamily="18" charset="-34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860032" y="2564904"/>
            <a:ext cx="1728192" cy="1440160"/>
          </a:xfrm>
          <a:prstGeom prst="ellipse">
            <a:avLst/>
          </a:prstGeom>
          <a:solidFill>
            <a:srgbClr val="FFCCFF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002060"/>
                </a:solidFill>
                <a:cs typeface="DilleniaUPC" pitchFamily="18" charset="-34"/>
              </a:rPr>
              <a:t>กลุ่มเสพ</a:t>
            </a:r>
            <a:endParaRPr lang="th-TH" sz="4000" b="1" dirty="0">
              <a:solidFill>
                <a:srgbClr val="002060"/>
              </a:solidFill>
              <a:cs typeface="DilleniaUPC" pitchFamily="18" charset="-34"/>
            </a:endParaRPr>
          </a:p>
        </p:txBody>
      </p:sp>
      <p:sp>
        <p:nvSpPr>
          <p:cNvPr id="13" name="16-Point Star 12"/>
          <p:cNvSpPr/>
          <p:nvPr/>
        </p:nvSpPr>
        <p:spPr>
          <a:xfrm>
            <a:off x="6714810" y="1196752"/>
            <a:ext cx="2537709" cy="2016224"/>
          </a:xfrm>
          <a:prstGeom prst="star16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CC00CC"/>
                </a:solidFill>
                <a:cs typeface="DilleniaUPC" pitchFamily="18" charset="-34"/>
              </a:rPr>
              <a:t>มาตรการเชิงเดี่ยว</a:t>
            </a:r>
            <a:endParaRPr lang="th-TH" sz="4000" b="1" dirty="0">
              <a:solidFill>
                <a:srgbClr val="CC00CC"/>
              </a:solidFill>
              <a:cs typeface="DilleniaUPC" pitchFamily="18" charset="-34"/>
            </a:endParaRPr>
          </a:p>
        </p:txBody>
      </p:sp>
      <p:sp>
        <p:nvSpPr>
          <p:cNvPr id="14" name="Down Arrow 13"/>
          <p:cNvSpPr/>
          <p:nvPr/>
        </p:nvSpPr>
        <p:spPr>
          <a:xfrm rot="5400000">
            <a:off x="6383560" y="2072208"/>
            <a:ext cx="588201" cy="541206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5" name="16-Point Star 14"/>
          <p:cNvSpPr/>
          <p:nvPr/>
        </p:nvSpPr>
        <p:spPr>
          <a:xfrm>
            <a:off x="6588224" y="3501008"/>
            <a:ext cx="2537709" cy="2016224"/>
          </a:xfrm>
          <a:prstGeom prst="star16">
            <a:avLst/>
          </a:prstGeom>
          <a:solidFill>
            <a:srgbClr val="0000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chemeClr val="tx1"/>
                </a:solidFill>
                <a:cs typeface="DilleniaUPC" pitchFamily="18" charset="-34"/>
              </a:rPr>
              <a:t>ขาดการมีส่วนร่วม</a:t>
            </a:r>
            <a:endParaRPr lang="th-TH" sz="4000" b="1" dirty="0">
              <a:solidFill>
                <a:schemeClr val="tx1"/>
              </a:solidFill>
              <a:cs typeface="DilleniaUPC" pitchFamily="18" charset="-34"/>
            </a:endParaRPr>
          </a:p>
        </p:txBody>
      </p:sp>
      <p:sp>
        <p:nvSpPr>
          <p:cNvPr id="16" name="16-Point Star 15"/>
          <p:cNvSpPr/>
          <p:nvPr/>
        </p:nvSpPr>
        <p:spPr>
          <a:xfrm>
            <a:off x="2843808" y="4581128"/>
            <a:ext cx="2304256" cy="1008112"/>
          </a:xfrm>
          <a:prstGeom prst="star16">
            <a:avLst/>
          </a:prstGeom>
          <a:solidFill>
            <a:srgbClr val="0000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400" b="1" dirty="0" smtClean="0">
                <a:solidFill>
                  <a:schemeClr val="tx1"/>
                </a:solidFill>
                <a:cs typeface="DilleniaUPC" pitchFamily="18" charset="-34"/>
              </a:rPr>
              <a:t>ชุมชน</a:t>
            </a:r>
            <a:endParaRPr lang="th-TH" sz="4400" b="1" dirty="0">
              <a:solidFill>
                <a:schemeClr val="tx1"/>
              </a:solidFill>
              <a:cs typeface="DilleniaUPC" pitchFamily="18" charset="-34"/>
            </a:endParaRPr>
          </a:p>
        </p:txBody>
      </p:sp>
      <p:sp>
        <p:nvSpPr>
          <p:cNvPr id="17" name="Right Arrow Callout 16"/>
          <p:cNvSpPr/>
          <p:nvPr/>
        </p:nvSpPr>
        <p:spPr>
          <a:xfrm>
            <a:off x="35496" y="4077072"/>
            <a:ext cx="2537709" cy="1230153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1268"/>
            </a:avLst>
          </a:prstGeom>
          <a:solidFill>
            <a:srgbClr val="FF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chemeClr val="tx1"/>
                </a:solidFill>
                <a:cs typeface="DilleniaUPC" pitchFamily="18" charset="-34"/>
              </a:rPr>
              <a:t>ขาด</a:t>
            </a:r>
          </a:p>
          <a:p>
            <a:pPr algn="ctr"/>
            <a:r>
              <a:rPr lang="th-TH" sz="4000" b="1" dirty="0" smtClean="0">
                <a:solidFill>
                  <a:schemeClr val="tx1"/>
                </a:solidFill>
                <a:cs typeface="DilleniaUPC" pitchFamily="18" charset="-34"/>
              </a:rPr>
              <a:t>บูรณาการ</a:t>
            </a:r>
            <a:endParaRPr lang="th-TH" sz="4000" b="1" dirty="0">
              <a:solidFill>
                <a:schemeClr val="tx1"/>
              </a:solidFill>
              <a:cs typeface="DilleniaUPC" pitchFamily="18" charset="-34"/>
            </a:endParaRPr>
          </a:p>
        </p:txBody>
      </p:sp>
      <p:sp>
        <p:nvSpPr>
          <p:cNvPr id="18" name="Down Arrow 17"/>
          <p:cNvSpPr/>
          <p:nvPr/>
        </p:nvSpPr>
        <p:spPr>
          <a:xfrm rot="4449660">
            <a:off x="5565590" y="3953631"/>
            <a:ext cx="600787" cy="1771157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16-Point Star 18"/>
          <p:cNvSpPr/>
          <p:nvPr/>
        </p:nvSpPr>
        <p:spPr>
          <a:xfrm>
            <a:off x="1098188" y="5877272"/>
            <a:ext cx="5706060" cy="1008112"/>
          </a:xfrm>
          <a:prstGeom prst="star16">
            <a:avLst/>
          </a:prstGeom>
          <a:solidFill>
            <a:srgbClr val="0000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chemeClr val="tx1"/>
                </a:solidFill>
                <a:cs typeface="DilleniaUPC" pitchFamily="18" charset="-34"/>
              </a:rPr>
              <a:t>ความอ่อนแอของชุมชน</a:t>
            </a:r>
            <a:endParaRPr lang="th-TH" sz="4000" b="1" dirty="0">
              <a:solidFill>
                <a:schemeClr val="tx1"/>
              </a:solidFill>
              <a:cs typeface="DilleniaUPC" pitchFamily="18" charset="-34"/>
            </a:endParaRPr>
          </a:p>
        </p:txBody>
      </p:sp>
      <p:sp>
        <p:nvSpPr>
          <p:cNvPr id="20" name="16-Point Star 19"/>
          <p:cNvSpPr/>
          <p:nvPr/>
        </p:nvSpPr>
        <p:spPr>
          <a:xfrm>
            <a:off x="6407057" y="5517232"/>
            <a:ext cx="2869731" cy="1340768"/>
          </a:xfrm>
          <a:prstGeom prst="star16">
            <a:avLst/>
          </a:prstGeom>
          <a:solidFill>
            <a:srgbClr val="6600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chemeClr val="tx1"/>
                </a:solidFill>
                <a:cs typeface="DilleniaUPC" pitchFamily="18" charset="-34"/>
              </a:rPr>
              <a:t>ทุนทางสังคม</a:t>
            </a:r>
            <a:endParaRPr lang="th-TH" sz="4000" b="1" dirty="0">
              <a:solidFill>
                <a:schemeClr val="tx1"/>
              </a:solidFill>
              <a:cs typeface="DilleniaUPC" pitchFamily="18" charset="-34"/>
            </a:endParaRPr>
          </a:p>
        </p:txBody>
      </p:sp>
      <p:sp>
        <p:nvSpPr>
          <p:cNvPr id="21" name="Down Arrow 20"/>
          <p:cNvSpPr/>
          <p:nvPr/>
        </p:nvSpPr>
        <p:spPr>
          <a:xfrm>
            <a:off x="3762581" y="5551981"/>
            <a:ext cx="588201" cy="541206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2" name="Down Arrow 21"/>
          <p:cNvSpPr/>
          <p:nvPr/>
        </p:nvSpPr>
        <p:spPr>
          <a:xfrm rot="16200000">
            <a:off x="6323887" y="5985113"/>
            <a:ext cx="588201" cy="660553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30528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WordArt 2"/>
          <p:cNvSpPr>
            <a:spLocks noChangeArrowheads="1" noChangeShapeType="1" noTextEdit="1"/>
          </p:cNvSpPr>
          <p:nvPr/>
        </p:nvSpPr>
        <p:spPr bwMode="auto">
          <a:xfrm>
            <a:off x="250825" y="90488"/>
            <a:ext cx="8675688" cy="674687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h-TH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Comic Sans MS" pitchFamily="66" charset="0"/>
                <a:cs typeface="LilyUPC"/>
              </a:rPr>
              <a:t>โครงการหมู่บ้านกองทุนแม่ของแผ่นดิน</a:t>
            </a:r>
          </a:p>
        </p:txBody>
      </p:sp>
      <p:sp>
        <p:nvSpPr>
          <p:cNvPr id="307203" name="Text Box 3"/>
          <p:cNvSpPr txBox="1">
            <a:spLocks noChangeArrowheads="1"/>
          </p:cNvSpPr>
          <p:nvPr/>
        </p:nvSpPr>
        <p:spPr bwMode="auto">
          <a:xfrm>
            <a:off x="4279900" y="692150"/>
            <a:ext cx="284163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h-TH" sz="4800" b="1">
                <a:solidFill>
                  <a:srgbClr val="000000"/>
                </a:solidFill>
                <a:latin typeface="Angsana New" pitchFamily="18" charset="-34"/>
              </a:rPr>
              <a:t> </a:t>
            </a:r>
          </a:p>
        </p:txBody>
      </p:sp>
      <p:sp>
        <p:nvSpPr>
          <p:cNvPr id="307204" name="AutoShape 4"/>
          <p:cNvSpPr>
            <a:spLocks noChangeArrowheads="1"/>
          </p:cNvSpPr>
          <p:nvPr/>
        </p:nvSpPr>
        <p:spPr bwMode="auto">
          <a:xfrm>
            <a:off x="3275013" y="2276475"/>
            <a:ext cx="2376487" cy="3384550"/>
          </a:xfrm>
          <a:prstGeom prst="can">
            <a:avLst>
              <a:gd name="adj" fmla="val 35605"/>
            </a:avLst>
          </a:prstGeom>
          <a:solidFill>
            <a:srgbClr val="00FFFF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h-TH" sz="180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307205" name="Text Box 5"/>
          <p:cNvSpPr txBox="1">
            <a:spLocks noChangeArrowheads="1"/>
          </p:cNvSpPr>
          <p:nvPr/>
        </p:nvSpPr>
        <p:spPr bwMode="auto">
          <a:xfrm>
            <a:off x="3775075" y="1298575"/>
            <a:ext cx="145891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h-TH" sz="4400" b="1" u="sng">
                <a:solidFill>
                  <a:srgbClr val="000000"/>
                </a:solidFill>
                <a:latin typeface="Angsana New" pitchFamily="18" charset="-34"/>
              </a:rPr>
              <a:t>กิจกรรม</a:t>
            </a:r>
          </a:p>
        </p:txBody>
      </p:sp>
      <p:sp>
        <p:nvSpPr>
          <p:cNvPr id="307206" name="Line 6"/>
          <p:cNvSpPr>
            <a:spLocks noChangeShapeType="1"/>
          </p:cNvSpPr>
          <p:nvPr/>
        </p:nvSpPr>
        <p:spPr bwMode="auto">
          <a:xfrm>
            <a:off x="4427538" y="1916113"/>
            <a:ext cx="0" cy="3603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h-TH" sz="180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307207" name="Text Box 7"/>
          <p:cNvSpPr txBox="1">
            <a:spLocks noChangeArrowheads="1"/>
          </p:cNvSpPr>
          <p:nvPr/>
        </p:nvSpPr>
        <p:spPr bwMode="auto">
          <a:xfrm>
            <a:off x="6444208" y="908720"/>
            <a:ext cx="212109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h-TH" sz="3600" b="1" u="sng" dirty="0">
                <a:solidFill>
                  <a:srgbClr val="0000CC"/>
                </a:solidFill>
              </a:rPr>
              <a:t>การนำกองทุนฯ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h-TH" sz="3600" b="1" u="sng" dirty="0">
                <a:solidFill>
                  <a:srgbClr val="0000CC"/>
                </a:solidFill>
              </a:rPr>
              <a:t>ไปใช้ประโยชน์</a:t>
            </a:r>
            <a:endParaRPr lang="th-TH" sz="3600" b="1" u="sng" dirty="0">
              <a:solidFill>
                <a:srgbClr val="0000CC"/>
              </a:solidFill>
              <a:latin typeface="Angsana New" pitchFamily="18" charset="-34"/>
            </a:endParaRPr>
          </a:p>
        </p:txBody>
      </p:sp>
      <p:sp>
        <p:nvSpPr>
          <p:cNvPr id="307208" name="Text Box 8"/>
          <p:cNvSpPr txBox="1">
            <a:spLocks noChangeArrowheads="1"/>
          </p:cNvSpPr>
          <p:nvPr/>
        </p:nvSpPr>
        <p:spPr bwMode="auto">
          <a:xfrm>
            <a:off x="6228184" y="2132856"/>
            <a:ext cx="2565126" cy="727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b="1" dirty="0">
                <a:solidFill>
                  <a:srgbClr val="660066"/>
                </a:solidFill>
                <a:cs typeface="DilleniaUPC" pitchFamily="18" charset="-34"/>
              </a:rPr>
              <a:t>-ช่วยเหลือการบำบัดผู้เสพฯ</a:t>
            </a:r>
          </a:p>
          <a:p>
            <a:pPr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b="1" dirty="0">
                <a:solidFill>
                  <a:srgbClr val="660066"/>
                </a:solidFill>
                <a:cs typeface="DilleniaUPC" pitchFamily="18" charset="-34"/>
              </a:rPr>
              <a:t>ที่อยู่ในหมู่บ้าน/ชุมชน</a:t>
            </a:r>
          </a:p>
        </p:txBody>
      </p:sp>
      <p:sp>
        <p:nvSpPr>
          <p:cNvPr id="307211" name="Text Box 11"/>
          <p:cNvSpPr txBox="1">
            <a:spLocks noChangeArrowheads="1"/>
          </p:cNvSpPr>
          <p:nvPr/>
        </p:nvSpPr>
        <p:spPr bwMode="auto">
          <a:xfrm>
            <a:off x="3132138" y="5911850"/>
            <a:ext cx="2700337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th-TH" sz="4000" b="1">
                <a:solidFill>
                  <a:srgbClr val="000000"/>
                </a:solidFill>
                <a:latin typeface="Angsana New" pitchFamily="18" charset="-34"/>
              </a:rPr>
              <a:t>กรรมการชุมชน...</a:t>
            </a:r>
          </a:p>
          <a:p>
            <a:pPr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th-TH" sz="4000" b="1">
                <a:solidFill>
                  <a:srgbClr val="000000"/>
                </a:solidFill>
                <a:latin typeface="Angsana New" pitchFamily="18" charset="-34"/>
              </a:rPr>
              <a:t>ระเบียบชุมชน...</a:t>
            </a:r>
          </a:p>
        </p:txBody>
      </p:sp>
      <p:sp>
        <p:nvSpPr>
          <p:cNvPr id="307212" name="Line 12"/>
          <p:cNvSpPr>
            <a:spLocks noChangeShapeType="1"/>
          </p:cNvSpPr>
          <p:nvPr/>
        </p:nvSpPr>
        <p:spPr bwMode="auto">
          <a:xfrm flipV="1">
            <a:off x="4427538" y="5661025"/>
            <a:ext cx="0" cy="3603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h-TH" sz="180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307213" name="Text Box 13"/>
          <p:cNvSpPr txBox="1">
            <a:spLocks noChangeArrowheads="1"/>
          </p:cNvSpPr>
          <p:nvPr/>
        </p:nvSpPr>
        <p:spPr bwMode="auto">
          <a:xfrm>
            <a:off x="268288" y="2852738"/>
            <a:ext cx="15668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4000" b="1">
                <a:solidFill>
                  <a:srgbClr val="000000"/>
                </a:solidFill>
                <a:latin typeface="Angsana New" pitchFamily="18" charset="-34"/>
              </a:rPr>
              <a:t>ทุนปัญญา</a:t>
            </a:r>
          </a:p>
        </p:txBody>
      </p:sp>
      <p:sp>
        <p:nvSpPr>
          <p:cNvPr id="307214" name="Text Box 14"/>
          <p:cNvSpPr txBox="1">
            <a:spLocks noChangeArrowheads="1"/>
          </p:cNvSpPr>
          <p:nvPr/>
        </p:nvSpPr>
        <p:spPr bwMode="auto">
          <a:xfrm>
            <a:off x="307975" y="3644900"/>
            <a:ext cx="1600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4000" b="1">
                <a:solidFill>
                  <a:srgbClr val="000000"/>
                </a:solidFill>
                <a:latin typeface="Angsana New" pitchFamily="18" charset="-34"/>
              </a:rPr>
              <a:t>ทุนศรัทธา</a:t>
            </a:r>
          </a:p>
        </p:txBody>
      </p:sp>
      <p:sp>
        <p:nvSpPr>
          <p:cNvPr id="307215" name="Text Box 15"/>
          <p:cNvSpPr txBox="1">
            <a:spLocks noChangeArrowheads="1"/>
          </p:cNvSpPr>
          <p:nvPr/>
        </p:nvSpPr>
        <p:spPr bwMode="auto">
          <a:xfrm>
            <a:off x="298450" y="4437063"/>
            <a:ext cx="16811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4000" b="1">
                <a:solidFill>
                  <a:srgbClr val="000000"/>
                </a:solidFill>
                <a:latin typeface="Angsana New" pitchFamily="18" charset="-34"/>
              </a:rPr>
              <a:t>ทุนขวัญถุง</a:t>
            </a:r>
          </a:p>
        </p:txBody>
      </p:sp>
      <p:sp>
        <p:nvSpPr>
          <p:cNvPr id="307216" name="Line 16"/>
          <p:cNvSpPr>
            <a:spLocks noChangeShapeType="1"/>
          </p:cNvSpPr>
          <p:nvPr/>
        </p:nvSpPr>
        <p:spPr bwMode="auto">
          <a:xfrm>
            <a:off x="215900" y="3357563"/>
            <a:ext cx="29162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h-TH" sz="180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307217" name="Line 17"/>
          <p:cNvSpPr>
            <a:spLocks noChangeShapeType="1"/>
          </p:cNvSpPr>
          <p:nvPr/>
        </p:nvSpPr>
        <p:spPr bwMode="auto">
          <a:xfrm>
            <a:off x="179388" y="4149725"/>
            <a:ext cx="29527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h-TH" sz="180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307218" name="Line 18"/>
          <p:cNvSpPr>
            <a:spLocks noChangeShapeType="1"/>
          </p:cNvSpPr>
          <p:nvPr/>
        </p:nvSpPr>
        <p:spPr bwMode="auto">
          <a:xfrm>
            <a:off x="215900" y="4940300"/>
            <a:ext cx="29162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h-TH" sz="180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307219" name="Line 19"/>
          <p:cNvSpPr>
            <a:spLocks noChangeShapeType="1"/>
          </p:cNvSpPr>
          <p:nvPr/>
        </p:nvSpPr>
        <p:spPr bwMode="auto">
          <a:xfrm>
            <a:off x="5724128" y="2636912"/>
            <a:ext cx="504031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h-TH" sz="180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307222" name="Text Box 22"/>
          <p:cNvSpPr txBox="1">
            <a:spLocks noChangeArrowheads="1"/>
          </p:cNvSpPr>
          <p:nvPr/>
        </p:nvSpPr>
        <p:spPr bwMode="auto">
          <a:xfrm>
            <a:off x="3357563" y="3068638"/>
            <a:ext cx="2149475" cy="228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h-TH" sz="4800" b="1">
                <a:solidFill>
                  <a:srgbClr val="660066"/>
                </a:solidFill>
                <a:latin typeface="Angsana New" pitchFamily="18" charset="-34"/>
              </a:rPr>
              <a:t>กองทุนแม่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h-TH" sz="4800" b="1">
                <a:solidFill>
                  <a:srgbClr val="660066"/>
                </a:solidFill>
                <a:latin typeface="Angsana New" pitchFamily="18" charset="-34"/>
              </a:rPr>
              <a:t>ของแผ่นดิน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h-TH" sz="4800" b="1">
                <a:solidFill>
                  <a:srgbClr val="660066"/>
                </a:solidFill>
                <a:latin typeface="Angsana New" pitchFamily="18" charset="-34"/>
              </a:rPr>
              <a:t>หมู่บ้าน...</a:t>
            </a:r>
          </a:p>
        </p:txBody>
      </p:sp>
      <p:sp>
        <p:nvSpPr>
          <p:cNvPr id="2" name="Rectangle 1"/>
          <p:cNvSpPr/>
          <p:nvPr/>
        </p:nvSpPr>
        <p:spPr>
          <a:xfrm>
            <a:off x="6228184" y="2780928"/>
            <a:ext cx="29482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>
                <a:solidFill>
                  <a:srgbClr val="660066"/>
                </a:solidFill>
                <a:cs typeface="DilleniaUPC" pitchFamily="18" charset="-34"/>
              </a:rPr>
              <a:t>-ส่งเสริมอาชีพผู้ผ่านการบำบัดฯ</a:t>
            </a:r>
          </a:p>
        </p:txBody>
      </p:sp>
      <p:sp>
        <p:nvSpPr>
          <p:cNvPr id="3" name="Rectangle 2"/>
          <p:cNvSpPr/>
          <p:nvPr/>
        </p:nvSpPr>
        <p:spPr>
          <a:xfrm>
            <a:off x="6228184" y="3140968"/>
            <a:ext cx="250902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>
                <a:solidFill>
                  <a:srgbClr val="660066"/>
                </a:solidFill>
                <a:cs typeface="DilleniaUPC" pitchFamily="18" charset="-34"/>
              </a:rPr>
              <a:t>-สนับสนุนกิจกรรมเยาวชน</a:t>
            </a:r>
          </a:p>
          <a:p>
            <a:r>
              <a:rPr lang="th-TH" b="1" dirty="0">
                <a:solidFill>
                  <a:srgbClr val="660066"/>
                </a:solidFill>
                <a:cs typeface="DilleniaUPC" pitchFamily="18" charset="-34"/>
              </a:rPr>
              <a:t>กลุ่มเสี่ยงในการป้องกัน</a:t>
            </a:r>
          </a:p>
        </p:txBody>
      </p:sp>
      <p:sp>
        <p:nvSpPr>
          <p:cNvPr id="4" name="Rectangle 3"/>
          <p:cNvSpPr/>
          <p:nvPr/>
        </p:nvSpPr>
        <p:spPr>
          <a:xfrm>
            <a:off x="6258653" y="4005064"/>
            <a:ext cx="302037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>
                <a:solidFill>
                  <a:srgbClr val="660066"/>
                </a:solidFill>
                <a:cs typeface="DilleniaUPC" pitchFamily="18" charset="-34"/>
              </a:rPr>
              <a:t>-สนับสนุนกิจกรรมการเฝ้าระวังฯ</a:t>
            </a:r>
          </a:p>
          <a:p>
            <a:r>
              <a:rPr lang="th-TH" b="1" dirty="0">
                <a:solidFill>
                  <a:srgbClr val="660066"/>
                </a:solidFill>
                <a:cs typeface="DilleniaUPC" pitchFamily="18" charset="-34"/>
              </a:rPr>
              <a:t>ในหมู่บ้าน/ชุมชน </a:t>
            </a:r>
          </a:p>
        </p:txBody>
      </p:sp>
      <p:sp>
        <p:nvSpPr>
          <p:cNvPr id="5" name="Rectangle 4"/>
          <p:cNvSpPr/>
          <p:nvPr/>
        </p:nvSpPr>
        <p:spPr>
          <a:xfrm>
            <a:off x="6191226" y="4797152"/>
            <a:ext cx="262924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>
                <a:solidFill>
                  <a:srgbClr val="660066"/>
                </a:solidFill>
                <a:cs typeface="DilleniaUPC" pitchFamily="18" charset="-34"/>
              </a:rPr>
              <a:t>-สนับสนุนกิจการ</a:t>
            </a:r>
          </a:p>
          <a:p>
            <a:r>
              <a:rPr lang="th-TH" b="1" dirty="0">
                <a:solidFill>
                  <a:srgbClr val="660066"/>
                </a:solidFill>
                <a:cs typeface="DilleniaUPC" pitchFamily="18" charset="-34"/>
              </a:rPr>
              <a:t>บำเพ็ญประโยชน์สาธารณะ </a:t>
            </a:r>
          </a:p>
        </p:txBody>
      </p:sp>
      <p:sp>
        <p:nvSpPr>
          <p:cNvPr id="6" name="Rectangle 5"/>
          <p:cNvSpPr/>
          <p:nvPr/>
        </p:nvSpPr>
        <p:spPr>
          <a:xfrm>
            <a:off x="6228184" y="5661248"/>
            <a:ext cx="231986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>
                <a:solidFill>
                  <a:srgbClr val="660066"/>
                </a:solidFill>
                <a:cs typeface="DilleniaUPC" pitchFamily="18" charset="-34"/>
              </a:rPr>
              <a:t>-สนับสนุนการพัฒนา</a:t>
            </a:r>
          </a:p>
          <a:p>
            <a:r>
              <a:rPr lang="th-TH" b="1" dirty="0">
                <a:solidFill>
                  <a:srgbClr val="660066"/>
                </a:solidFill>
                <a:cs typeface="DilleniaUPC" pitchFamily="18" charset="-34"/>
              </a:rPr>
              <a:t>เศรษฐกิจแบบพอเพียงฯ</a:t>
            </a:r>
          </a:p>
        </p:txBody>
      </p:sp>
      <p:sp>
        <p:nvSpPr>
          <p:cNvPr id="28" name="Line 19"/>
          <p:cNvSpPr>
            <a:spLocks noChangeShapeType="1"/>
          </p:cNvSpPr>
          <p:nvPr/>
        </p:nvSpPr>
        <p:spPr bwMode="auto">
          <a:xfrm>
            <a:off x="5724128" y="3068960"/>
            <a:ext cx="504031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h-TH" sz="180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29" name="Line 19"/>
          <p:cNvSpPr>
            <a:spLocks noChangeShapeType="1"/>
          </p:cNvSpPr>
          <p:nvPr/>
        </p:nvSpPr>
        <p:spPr bwMode="auto">
          <a:xfrm>
            <a:off x="5724128" y="3429000"/>
            <a:ext cx="504031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h-TH" sz="180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30" name="Line 19"/>
          <p:cNvSpPr>
            <a:spLocks noChangeShapeType="1"/>
          </p:cNvSpPr>
          <p:nvPr/>
        </p:nvSpPr>
        <p:spPr bwMode="auto">
          <a:xfrm>
            <a:off x="5724128" y="4293096"/>
            <a:ext cx="504031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h-TH" sz="180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31" name="Line 19"/>
          <p:cNvSpPr>
            <a:spLocks noChangeShapeType="1"/>
          </p:cNvSpPr>
          <p:nvPr/>
        </p:nvSpPr>
        <p:spPr bwMode="auto">
          <a:xfrm>
            <a:off x="5724128" y="5085184"/>
            <a:ext cx="504031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h-TH" sz="180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32" name="Line 19"/>
          <p:cNvSpPr>
            <a:spLocks noChangeShapeType="1"/>
          </p:cNvSpPr>
          <p:nvPr/>
        </p:nvSpPr>
        <p:spPr bwMode="auto">
          <a:xfrm>
            <a:off x="5724128" y="5949280"/>
            <a:ext cx="504031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h-TH" sz="1800">
              <a:solidFill>
                <a:srgbClr val="00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68352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5715"/>
            <a:ext cx="80535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b="1" u="sng" dirty="0" smtClean="0">
                <a:solidFill>
                  <a:srgbClr val="00FFFF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  <a:cs typeface="IrisUPC" pitchFamily="34" charset="-34"/>
              </a:rPr>
              <a:t>อุดมการณ์กองทุนแม่ของแผ่นดิน</a:t>
            </a:r>
            <a:endParaRPr lang="th-TH" sz="4800" b="1" u="sng" dirty="0">
              <a:solidFill>
                <a:srgbClr val="00FFFF"/>
              </a:solidFill>
              <a:effectLst>
                <a:glow rad="101600">
                  <a:srgbClr val="002060">
                    <a:alpha val="60000"/>
                  </a:srgbClr>
                </a:glow>
              </a:effectLst>
              <a:cs typeface="IrisUPC" pitchFamily="34" charset="-34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5536" y="723468"/>
            <a:ext cx="86764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effectLst>
                  <a:glow rad="101600">
                    <a:srgbClr val="002060">
                      <a:alpha val="60000"/>
                    </a:srgbClr>
                  </a:glow>
                </a:effectLst>
                <a:cs typeface="IrisUPC" pitchFamily="34" charset="-34"/>
              </a:rPr>
              <a:t>:</a:t>
            </a:r>
            <a:r>
              <a:rPr lang="th-TH" sz="4000" b="1" dirty="0" smtClean="0">
                <a:effectLst>
                  <a:glow rad="101600">
                    <a:srgbClr val="002060">
                      <a:alpha val="60000"/>
                    </a:srgbClr>
                  </a:glow>
                </a:effectLst>
                <a:cs typeface="IrisUPC" pitchFamily="34" charset="-34"/>
              </a:rPr>
              <a:t> อุดมการณ์ของการเสริมสร้างชุมชนเข้มแข็ง </a:t>
            </a:r>
            <a:r>
              <a:rPr lang="th-TH" sz="4000" b="1" dirty="0" smtClean="0">
                <a:solidFill>
                  <a:srgbClr val="FF00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IrisUPC" pitchFamily="34" charset="-34"/>
              </a:rPr>
              <a:t>เชิงคุณภาพ</a:t>
            </a:r>
          </a:p>
          <a:p>
            <a:r>
              <a:rPr lang="en-US" sz="4000" b="1" dirty="0" smtClean="0">
                <a:effectLst>
                  <a:glow rad="101600">
                    <a:srgbClr val="002060">
                      <a:alpha val="60000"/>
                    </a:srgbClr>
                  </a:glow>
                </a:effectLst>
                <a:cs typeface="IrisUPC" pitchFamily="34" charset="-34"/>
              </a:rPr>
              <a:t>: </a:t>
            </a:r>
            <a:r>
              <a:rPr lang="th-TH" sz="4000" b="1" dirty="0" smtClean="0">
                <a:effectLst>
                  <a:glow rad="101600">
                    <a:srgbClr val="002060">
                      <a:alpha val="60000"/>
                    </a:srgbClr>
                  </a:glow>
                </a:effectLst>
                <a:cs typeface="IrisUPC" pitchFamily="34" charset="-34"/>
              </a:rPr>
              <a:t>การรวมพลังชุมชน เน้นจิตใจพึ่งตนเอง</a:t>
            </a:r>
          </a:p>
          <a:p>
            <a:r>
              <a:rPr lang="en-US" sz="4000" b="1" dirty="0" smtClean="0">
                <a:effectLst>
                  <a:glow rad="101600">
                    <a:srgbClr val="002060">
                      <a:alpha val="60000"/>
                    </a:srgbClr>
                  </a:glow>
                </a:effectLst>
                <a:cs typeface="IrisUPC" pitchFamily="34" charset="-34"/>
              </a:rPr>
              <a:t>:</a:t>
            </a:r>
            <a:r>
              <a:rPr lang="th-TH" sz="4000" b="1" dirty="0" smtClean="0">
                <a:effectLst>
                  <a:glow rad="101600">
                    <a:srgbClr val="002060">
                      <a:alpha val="60000"/>
                    </a:srgbClr>
                  </a:glow>
                </a:effectLst>
                <a:cs typeface="IrisUPC" pitchFamily="34" charset="-34"/>
              </a:rPr>
              <a:t> การฟื้นฟูทุนทางสังคม ทุนวัฒนธรรม</a:t>
            </a:r>
          </a:p>
          <a:p>
            <a:r>
              <a:rPr lang="en-US" sz="4000" b="1" dirty="0" smtClean="0">
                <a:effectLst>
                  <a:glow rad="101600">
                    <a:srgbClr val="002060">
                      <a:alpha val="60000"/>
                    </a:srgbClr>
                  </a:glow>
                </a:effectLst>
                <a:cs typeface="IrisUPC" pitchFamily="34" charset="-34"/>
              </a:rPr>
              <a:t>:</a:t>
            </a:r>
            <a:r>
              <a:rPr lang="th-TH" sz="4000" b="1" dirty="0" smtClean="0">
                <a:effectLst>
                  <a:glow rad="101600">
                    <a:srgbClr val="002060">
                      <a:alpha val="60000"/>
                    </a:srgbClr>
                  </a:glow>
                </a:effectLst>
                <a:cs typeface="IrisUPC" pitchFamily="34" charset="-34"/>
              </a:rPr>
              <a:t> การจงรักภักดีต่อสถาบันฯ</a:t>
            </a:r>
          </a:p>
          <a:p>
            <a:r>
              <a:rPr lang="en-US" sz="4000" b="1" dirty="0" smtClean="0">
                <a:effectLst>
                  <a:glow rad="101600">
                    <a:srgbClr val="002060">
                      <a:alpha val="60000"/>
                    </a:srgbClr>
                  </a:glow>
                </a:effectLst>
                <a:cs typeface="IrisUPC" pitchFamily="34" charset="-34"/>
              </a:rPr>
              <a:t>:</a:t>
            </a:r>
            <a:r>
              <a:rPr lang="th-TH" sz="4000" b="1" dirty="0" smtClean="0">
                <a:effectLst>
                  <a:glow rad="101600">
                    <a:srgbClr val="002060">
                      <a:alpha val="60000"/>
                    </a:srgbClr>
                  </a:glow>
                </a:effectLst>
                <a:cs typeface="IrisUPC" pitchFamily="34" charset="-34"/>
              </a:rPr>
              <a:t> การแก้ไขปัญหายาเสพติดตาม </a:t>
            </a:r>
            <a:r>
              <a:rPr lang="th-TH" sz="4000" b="1" dirty="0" smtClean="0">
                <a:solidFill>
                  <a:srgbClr val="FF00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IrisUPC" pitchFamily="34" charset="-34"/>
              </a:rPr>
              <a:t>แนวทางสันติ</a:t>
            </a:r>
          </a:p>
          <a:p>
            <a:r>
              <a:rPr lang="en-US" sz="4000" b="1" dirty="0" smtClean="0">
                <a:effectLst>
                  <a:glow rad="101600">
                    <a:srgbClr val="002060">
                      <a:alpha val="60000"/>
                    </a:srgbClr>
                  </a:glow>
                </a:effectLst>
                <a:cs typeface="IrisUPC" pitchFamily="34" charset="-34"/>
              </a:rPr>
              <a:t>:</a:t>
            </a:r>
            <a:r>
              <a:rPr lang="th-TH" sz="4000" b="1" dirty="0" smtClean="0">
                <a:effectLst>
                  <a:glow rad="101600">
                    <a:srgbClr val="002060">
                      <a:alpha val="60000"/>
                    </a:srgbClr>
                  </a:glow>
                </a:effectLst>
                <a:cs typeface="IrisUPC" pitchFamily="34" charset="-34"/>
              </a:rPr>
              <a:t> การต่อยอดไปสู่เศรษฐกิจพอเพียง</a:t>
            </a:r>
            <a:endParaRPr lang="th-TH" sz="4000" b="1" dirty="0">
              <a:effectLst>
                <a:glow rad="101600">
                  <a:srgbClr val="002060">
                    <a:alpha val="60000"/>
                  </a:srgbClr>
                </a:glow>
              </a:effectLst>
              <a:cs typeface="IrisUPC" pitchFamily="34" charset="-34"/>
            </a:endParaRPr>
          </a:p>
        </p:txBody>
      </p:sp>
      <p:sp>
        <p:nvSpPr>
          <p:cNvPr id="4" name="Explosion 2 3"/>
          <p:cNvSpPr/>
          <p:nvPr/>
        </p:nvSpPr>
        <p:spPr>
          <a:xfrm>
            <a:off x="-252536" y="4941168"/>
            <a:ext cx="9649072" cy="2016224"/>
          </a:xfrm>
          <a:prstGeom prst="irregularSeal2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th-TH" sz="4000" b="1" dirty="0" smtClean="0">
                <a:solidFill>
                  <a:srgbClr val="CC00CC"/>
                </a:solidFill>
                <a:cs typeface="LilyUPC" pitchFamily="34" charset="-34"/>
              </a:rPr>
              <a:t>เพื่อการเอาชนะยาเสพติดอย่างยั่งยืน</a:t>
            </a:r>
            <a:endParaRPr lang="th-TH" sz="4000" b="1" dirty="0">
              <a:solidFill>
                <a:srgbClr val="CC00CC"/>
              </a:solidFill>
              <a:cs typeface="LilyUPC" pitchFamily="34" charset="-34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175956" y="4471970"/>
            <a:ext cx="792088" cy="685222"/>
          </a:xfrm>
          <a:prstGeom prst="downArrow">
            <a:avLst/>
          </a:prstGeom>
          <a:solidFill>
            <a:srgbClr val="9900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5829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4-Point Star 1"/>
          <p:cNvSpPr/>
          <p:nvPr/>
        </p:nvSpPr>
        <p:spPr>
          <a:xfrm>
            <a:off x="683568" y="1844824"/>
            <a:ext cx="7848872" cy="3626703"/>
          </a:xfrm>
          <a:prstGeom prst="star24">
            <a:avLst/>
          </a:prstGeom>
          <a:scene3d>
            <a:camera prst="orthographicFront"/>
            <a:lightRig rig="glow" dir="tl">
              <a:rot lat="0" lon="0" rev="5400000"/>
            </a:lightRig>
          </a:scene3d>
          <a:sp3d>
            <a:bevelT w="152400" h="50800" prst="softRound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th-TH" sz="4000" b="1" dirty="0" smtClean="0">
                <a:ln w="11430"/>
                <a:solidFill>
                  <a:srgbClr val="FF0000"/>
                </a:solidFill>
                <a:cs typeface="IrisUPC" pitchFamily="34" charset="-34"/>
              </a:rPr>
              <a:t>การขับเคลื่อนสู่ชุมชนเข้มแข็ง ด้วยมิติของทุนทางวัฒนธรรมของประเทศไทย</a:t>
            </a:r>
            <a:endParaRPr lang="th-TH" sz="4000" b="1" dirty="0">
              <a:ln w="11430"/>
              <a:solidFill>
                <a:srgbClr val="FF0000"/>
              </a:solidFill>
              <a:cs typeface="IrisUPC" pitchFamily="34" charset="-34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0" y="260648"/>
            <a:ext cx="9144000" cy="1152128"/>
          </a:xfrm>
          <a:prstGeom prst="rect">
            <a:avLst/>
          </a:prstGeom>
        </p:spPr>
        <p:txBody>
          <a:bodyPr vert="horz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4800" b="1" dirty="0" smtClean="0">
                <a:solidFill>
                  <a:srgbClr val="FFCCFF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  <a:cs typeface="IrisUPC" pitchFamily="34" charset="-34"/>
              </a:rPr>
              <a:t>โครงการกองทุนแม่ของแผ่นดิน</a:t>
            </a:r>
          </a:p>
          <a:p>
            <a:r>
              <a:rPr lang="th-TH" sz="4800" b="1" dirty="0" smtClean="0">
                <a:solidFill>
                  <a:srgbClr val="FFCCFF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  <a:cs typeface="IrisUPC" pitchFamily="34" charset="-34"/>
              </a:rPr>
              <a:t>เฉลิมพระเกียรติ 80 พรรษา มหาราชินี  </a:t>
            </a:r>
          </a:p>
        </p:txBody>
      </p:sp>
      <p:sp>
        <p:nvSpPr>
          <p:cNvPr id="4" name="Down Arrow 3"/>
          <p:cNvSpPr/>
          <p:nvPr/>
        </p:nvSpPr>
        <p:spPr>
          <a:xfrm>
            <a:off x="4175956" y="1556792"/>
            <a:ext cx="792088" cy="685222"/>
          </a:xfrm>
          <a:prstGeom prst="downArrow">
            <a:avLst/>
          </a:prstGeom>
          <a:solidFill>
            <a:srgbClr val="9900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9754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4-Point Star 1"/>
          <p:cNvSpPr/>
          <p:nvPr/>
        </p:nvSpPr>
        <p:spPr>
          <a:xfrm>
            <a:off x="5004512" y="3789040"/>
            <a:ext cx="4176000" cy="2772000"/>
          </a:xfrm>
          <a:prstGeom prst="star24">
            <a:avLst/>
          </a:prstGeom>
          <a:scene3d>
            <a:camera prst="orthographicFront"/>
            <a:lightRig rig="glow" dir="tl">
              <a:rot lat="0" lon="0" rev="5400000"/>
            </a:lightRig>
          </a:scene3d>
          <a:sp3d>
            <a:bevelT w="152400" h="50800" prst="softRound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th-TH" sz="3600" b="1" dirty="0" smtClean="0">
                <a:ln w="11430"/>
                <a:solidFill>
                  <a:srgbClr val="FF0000"/>
                </a:solidFill>
                <a:cs typeface="IrisUPC" pitchFamily="34" charset="-34"/>
              </a:rPr>
              <a:t>(4)ร่วมแสดงความจงรักภักดี ทั่วประเทศ</a:t>
            </a:r>
            <a:endParaRPr lang="th-TH" sz="3600" b="1" dirty="0">
              <a:ln w="11430"/>
              <a:solidFill>
                <a:srgbClr val="FF0000"/>
              </a:solidFill>
              <a:cs typeface="IrisUPC" pitchFamily="34" charset="-34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563888" y="-27384"/>
            <a:ext cx="1907704" cy="720080"/>
          </a:xfrm>
          <a:prstGeom prst="rect">
            <a:avLst/>
          </a:prstGeom>
        </p:spPr>
        <p:txBody>
          <a:bodyPr vert="horz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b="1" u="sng" dirty="0" smtClean="0">
                <a:solidFill>
                  <a:srgbClr val="FFCCFF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  <a:cs typeface="IrisUPC" pitchFamily="34" charset="-34"/>
              </a:rPr>
              <a:t>เป้าหมาย</a:t>
            </a:r>
          </a:p>
        </p:txBody>
      </p:sp>
      <p:sp>
        <p:nvSpPr>
          <p:cNvPr id="4" name="Down Arrow 3"/>
          <p:cNvSpPr/>
          <p:nvPr/>
        </p:nvSpPr>
        <p:spPr>
          <a:xfrm>
            <a:off x="6660000" y="3068960"/>
            <a:ext cx="792088" cy="648072"/>
          </a:xfrm>
          <a:prstGeom prst="downArrow">
            <a:avLst/>
          </a:prstGeom>
          <a:solidFill>
            <a:srgbClr val="9900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12" name="Straight Connector 11"/>
          <p:cNvCxnSpPr/>
          <p:nvPr/>
        </p:nvCxnSpPr>
        <p:spPr>
          <a:xfrm>
            <a:off x="2159732" y="1556792"/>
            <a:ext cx="471652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4572000" y="1052736"/>
            <a:ext cx="0" cy="5124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2159732" y="1516596"/>
            <a:ext cx="0" cy="5124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6876256" y="1565176"/>
            <a:ext cx="0" cy="5124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3491880" y="548680"/>
            <a:ext cx="2106488" cy="769441"/>
          </a:xfrm>
          <a:prstGeom prst="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th-TH" sz="4400" b="1" dirty="0" smtClean="0">
                <a:solidFill>
                  <a:srgbClr val="FF00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IrisUPC" pitchFamily="34" charset="-34"/>
              </a:rPr>
              <a:t>4 เป้าหมาย</a:t>
            </a:r>
            <a:endParaRPr lang="th-TH" sz="4400" b="1" dirty="0">
              <a:solidFill>
                <a:srgbClr val="FF0000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cs typeface="IrisUPC" pitchFamily="34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17740" y="1772816"/>
            <a:ext cx="4518756" cy="1323439"/>
          </a:xfrm>
          <a:prstGeom prst="rect">
            <a:avLst/>
          </a:prstGeom>
          <a:solidFill>
            <a:srgbClr val="FFCCFF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th-TH" sz="4000" b="1" dirty="0" smtClean="0">
                <a:solidFill>
                  <a:srgbClr val="FF00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DilleniaUPC" pitchFamily="18" charset="-34"/>
              </a:rPr>
              <a:t>(3) ม.กองทุนแม่ฯเพิ่มใหม่</a:t>
            </a:r>
          </a:p>
          <a:p>
            <a:pPr algn="ctr"/>
            <a:r>
              <a:rPr lang="th-TH" sz="4000" b="1" dirty="0" smtClean="0">
                <a:solidFill>
                  <a:srgbClr val="FF00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DilleniaUPC" pitchFamily="18" charset="-34"/>
              </a:rPr>
              <a:t>20-50 ม./ช. </a:t>
            </a:r>
            <a:r>
              <a:rPr lang="en-US" sz="4000" b="1" dirty="0" smtClean="0">
                <a:solidFill>
                  <a:srgbClr val="FF00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DilleniaUPC" pitchFamily="18" charset="-34"/>
              </a:rPr>
              <a:t>:</a:t>
            </a:r>
            <a:r>
              <a:rPr lang="th-TH" sz="4000" b="1" dirty="0" smtClean="0">
                <a:solidFill>
                  <a:srgbClr val="FF00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DilleniaUPC" pitchFamily="18" charset="-34"/>
              </a:rPr>
              <a:t>จว. โดยคุณภาพ</a:t>
            </a:r>
            <a:endParaRPr lang="th-TH" sz="4000" b="1" dirty="0">
              <a:solidFill>
                <a:srgbClr val="FF0000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cs typeface="DilleniaUPC" pitchFamily="18" charset="-34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1259632" y="5013176"/>
            <a:ext cx="309634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2339752" y="4509120"/>
            <a:ext cx="0" cy="5124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1259632" y="4972980"/>
            <a:ext cx="0" cy="5124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4355976" y="5021560"/>
            <a:ext cx="0" cy="5124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2195736" y="2996952"/>
            <a:ext cx="0" cy="5124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79512" y="3429000"/>
            <a:ext cx="3672408" cy="1323439"/>
          </a:xfrm>
          <a:prstGeom prst="rect">
            <a:avLst/>
          </a:prstGeom>
          <a:solidFill>
            <a:srgbClr val="9900CC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th-TH" sz="40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DilleniaUPC" pitchFamily="18" charset="-34"/>
              </a:rPr>
              <a:t>(2) สร้าง ม.กองทุนแม่ฯ ที่เข้มแข็งให้เป็นศูนย์เรียนรู้</a:t>
            </a:r>
            <a:endParaRPr lang="th-TH" sz="4000" b="1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cs typeface="DilleniaUPC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7504" y="1772816"/>
            <a:ext cx="4104456" cy="132343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th-TH" sz="4000" b="1" dirty="0" smtClean="0">
                <a:solidFill>
                  <a:srgbClr val="FF00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DilleniaUPC" pitchFamily="18" charset="-34"/>
              </a:rPr>
              <a:t>(1) ลดปัญหายาเสพติด 12,189 ม.กองทุนแม่ฯ ที่ยังมีปัญหา</a:t>
            </a:r>
            <a:endParaRPr lang="th-TH" sz="4000" b="1" dirty="0">
              <a:solidFill>
                <a:srgbClr val="FF0000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cs typeface="DilleniaUPC" pitchFamily="18" charset="-34"/>
            </a:endParaRPr>
          </a:p>
        </p:txBody>
      </p:sp>
      <p:sp>
        <p:nvSpPr>
          <p:cNvPr id="23" name="Down Arrow 22"/>
          <p:cNvSpPr/>
          <p:nvPr/>
        </p:nvSpPr>
        <p:spPr>
          <a:xfrm rot="17869827">
            <a:off x="4818549" y="3444779"/>
            <a:ext cx="681086" cy="1782466"/>
          </a:xfrm>
          <a:prstGeom prst="downArrow">
            <a:avLst/>
          </a:prstGeom>
          <a:solidFill>
            <a:srgbClr val="9900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" name="Oval 8"/>
          <p:cNvSpPr/>
          <p:nvPr/>
        </p:nvSpPr>
        <p:spPr>
          <a:xfrm>
            <a:off x="-36512" y="5337376"/>
            <a:ext cx="2772000" cy="1476000"/>
          </a:xfrm>
          <a:prstGeom prst="ellipse">
            <a:avLst/>
          </a:prstGeom>
          <a:solidFill>
            <a:schemeClr val="tx2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lIns="36000" tIns="36000" rIns="36000" bIns="36000" anchor="ctr" anchorCtr="0">
            <a:spAutoFit/>
          </a:bodyPr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DilleniaUPC" pitchFamily="18" charset="-34"/>
              </a:rPr>
              <a:t>1 อำเภอ</a:t>
            </a:r>
            <a:r>
              <a:rPr lang="en-US" sz="3600" b="1" dirty="0" smtClean="0">
                <a:solidFill>
                  <a:srgbClr val="FF00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DilleniaUPC" pitchFamily="18" charset="-34"/>
              </a:rPr>
              <a:t>:</a:t>
            </a:r>
            <a:r>
              <a:rPr lang="th-TH" sz="3600" b="1" dirty="0" smtClean="0">
                <a:solidFill>
                  <a:srgbClr val="FF00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DilleniaUPC" pitchFamily="18" charset="-34"/>
              </a:rPr>
              <a:t>1 ศูนย์</a:t>
            </a:r>
          </a:p>
          <a:p>
            <a:pPr algn="ctr"/>
            <a:r>
              <a:rPr lang="th-TH" sz="3600" b="1" dirty="0" smtClean="0">
                <a:solidFill>
                  <a:srgbClr val="FF00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DilleniaUPC" pitchFamily="18" charset="-34"/>
              </a:rPr>
              <a:t>928 แห่ง</a:t>
            </a:r>
            <a:endParaRPr lang="th-TH" sz="3600" b="1" dirty="0">
              <a:solidFill>
                <a:srgbClr val="FF0000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cs typeface="DilleniaUPC" pitchFamily="18" charset="-34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483768" y="5193376"/>
            <a:ext cx="3276000" cy="1620000"/>
          </a:xfrm>
          <a:prstGeom prst="ellipse">
            <a:avLst/>
          </a:prstGeom>
          <a:solidFill>
            <a:schemeClr val="tx2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lIns="36000" tIns="36000" rIns="36000" bIns="36000" anchor="ctr" anchorCtr="0">
            <a:spAutoFit/>
          </a:bodyPr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DilleniaUPC" pitchFamily="18" charset="-34"/>
              </a:rPr>
              <a:t>1 จว.</a:t>
            </a:r>
            <a:r>
              <a:rPr lang="en-US" sz="3600" b="1" dirty="0" smtClean="0">
                <a:solidFill>
                  <a:srgbClr val="FF00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DilleniaUPC" pitchFamily="18" charset="-34"/>
              </a:rPr>
              <a:t>:</a:t>
            </a:r>
            <a:r>
              <a:rPr lang="th-TH" sz="3600" b="1" dirty="0" smtClean="0">
                <a:solidFill>
                  <a:srgbClr val="FF00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DilleniaUPC" pitchFamily="18" charset="-34"/>
              </a:rPr>
              <a:t>1 ศูนย์เรียนรู้แบบ ศก.พอเพียง </a:t>
            </a:r>
          </a:p>
          <a:p>
            <a:pPr algn="ctr"/>
            <a:r>
              <a:rPr lang="th-TH" sz="3600" b="1" dirty="0" smtClean="0">
                <a:solidFill>
                  <a:srgbClr val="FF00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cs typeface="DilleniaUPC" pitchFamily="18" charset="-34"/>
              </a:rPr>
              <a:t>77 แห่ง</a:t>
            </a:r>
            <a:endParaRPr lang="th-TH" sz="3600" b="1" dirty="0">
              <a:solidFill>
                <a:srgbClr val="FF0000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cs typeface="Dillen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654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การออกแบบเริ่มต้น">
  <a:themeElements>
    <a:clrScheme name="1_การออกแบบเริ่มต้น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การออกแบบเริ่มต้น">
      <a:majorFont>
        <a:latin typeface="Arial"/>
        <a:ea typeface=""/>
        <a:cs typeface="Angsana New"/>
      </a:majorFont>
      <a:minorFont>
        <a:latin typeface="Arial"/>
        <a:ea typeface=""/>
        <a:cs typeface="Angsana New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7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h-TH" sz="36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ngsana New" pitchFamily="18" charset="-34"/>
            <a:cs typeface="Angsana New" pitchFamily="18" charset="-34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7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h-TH" sz="36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ngsana New" pitchFamily="18" charset="-34"/>
            <a:cs typeface="Angsana New" pitchFamily="18" charset="-34"/>
          </a:defRPr>
        </a:defPPr>
      </a:lstStyle>
    </a:lnDef>
  </a:objectDefaults>
  <a:extraClrSchemeLst>
    <a:extraClrScheme>
      <a:clrScheme name="1_การออกแบบเริ่มต้น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การออกแบบเริ่มต้น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การออกแบบเริ่มต้น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การออกแบบเริ่มต้น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การออกแบบเริ่มต้น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การออกแบบเริ่มต้น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การออกแบบเริ่มต้น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การออกแบบเริ่มต้น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การออกแบบเริ่มต้น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การออกแบบเริ่มต้น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การออกแบบเริ่มต้น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การออกแบบเริ่มต้น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การออกแบบเริ่มต้น">
  <a:themeElements>
    <a:clrScheme name="1_การออกแบบเริ่มต้น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การออกแบบเริ่มต้น">
      <a:majorFont>
        <a:latin typeface="Arial"/>
        <a:ea typeface=""/>
        <a:cs typeface="Angsana New"/>
      </a:majorFont>
      <a:minorFont>
        <a:latin typeface="Arial"/>
        <a:ea typeface=""/>
        <a:cs typeface="Angsana New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การออกแบบเริ่มต้น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การออกแบบเริ่มต้น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การออกแบบเริ่มต้น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การออกแบบเริ่มต้น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การออกแบบเริ่มต้น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การออกแบบเริ่มต้น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การออกแบบเริ่มต้น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การออกแบบเริ่มต้น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การออกแบบเริ่มต้น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การออกแบบเริ่มต้น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การออกแบบเริ่มต้น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การออกแบบเริ่มต้น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ngsana New"/>
      </a:majorFont>
      <a:minorFont>
        <a:latin typeface="Arial"/>
        <a:ea typeface=""/>
        <a:cs typeface="Angsana New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046F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ObliqueTopRight"/>
          <a:lightRig rig="legacyFlat3" dir="b"/>
        </a:scene3d>
        <a:sp3d extrusionH="430200" prstMaterial="legacyMatte">
          <a:bevelT w="13500" h="13500" prst="angle"/>
          <a:bevelB w="13500" h="13500" prst="angle"/>
          <a:extrusionClr>
            <a:srgbClr val="6046FC"/>
          </a:extrusionClr>
        </a:sp3d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h-TH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ngsana New" pitchFamily="18" charset="-34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046F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ObliqueTopRight"/>
          <a:lightRig rig="legacyFlat3" dir="b"/>
        </a:scene3d>
        <a:sp3d extrusionH="430200" prstMaterial="legacyMatte">
          <a:bevelT w="13500" h="13500" prst="angle"/>
          <a:bevelB w="13500" h="13500" prst="angle"/>
          <a:extrusionClr>
            <a:srgbClr val="6046FC"/>
          </a:extrusionClr>
        </a:sp3d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h-TH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ngsana New" pitchFamily="18" charset="-34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ngsana New"/>
      </a:majorFont>
      <a:minorFont>
        <a:latin typeface="Arial"/>
        <a:ea typeface=""/>
        <a:cs typeface="Angsana New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046F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ObliqueTopRight"/>
          <a:lightRig rig="legacyFlat3" dir="b"/>
        </a:scene3d>
        <a:sp3d extrusionH="430200" prstMaterial="legacyMatte">
          <a:bevelT w="13500" h="13500" prst="angle"/>
          <a:bevelB w="13500" h="13500" prst="angle"/>
          <a:extrusionClr>
            <a:srgbClr val="6046FC"/>
          </a:extrusionClr>
        </a:sp3d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h-TH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ngsana New" pitchFamily="18" charset="-34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046F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ObliqueTopRight"/>
          <a:lightRig rig="legacyFlat3" dir="b"/>
        </a:scene3d>
        <a:sp3d extrusionH="430200" prstMaterial="legacyMatte">
          <a:bevelT w="13500" h="13500" prst="angle"/>
          <a:bevelB w="13500" h="13500" prst="angle"/>
          <a:extrusionClr>
            <a:srgbClr val="6046FC"/>
          </a:extrusionClr>
        </a:sp3d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h-TH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ngsana New" pitchFamily="18" charset="-34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</TotalTime>
  <Words>2341</Words>
  <Application>Microsoft Office PowerPoint</Application>
  <PresentationFormat>On-screen Show (4:3)</PresentationFormat>
  <Paragraphs>426</Paragraphs>
  <Slides>40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40</vt:i4>
      </vt:variant>
    </vt:vector>
  </HeadingPairs>
  <TitlesOfParts>
    <vt:vector size="48" baseType="lpstr">
      <vt:lpstr>Office Theme</vt:lpstr>
      <vt:lpstr>1_การออกแบบเริ่มต้น</vt:lpstr>
      <vt:lpstr>2_Metro</vt:lpstr>
      <vt:lpstr>3_การออกแบบเริ่มต้น</vt:lpstr>
      <vt:lpstr>4_Default Design</vt:lpstr>
      <vt:lpstr>2_ชุดรูปแบบของ Office</vt:lpstr>
      <vt:lpstr>1_Office Theme</vt:lpstr>
      <vt:lpstr>5_Default Design</vt:lpstr>
      <vt:lpstr>แนวทางการดำเนินงาน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ขั้นการพัฒนาความเข้มแข็งของหมู่บ้าน/ชุมชน</vt:lpstr>
      <vt:lpstr>Slide 25</vt:lpstr>
      <vt:lpstr>Slide 26</vt:lpstr>
      <vt:lpstr>Slide 27</vt:lpstr>
      <vt:lpstr>Slide 28</vt:lpstr>
      <vt:lpstr>Slide 29</vt:lpstr>
      <vt:lpstr>สร้างกระแสกิจกรรมในพื้นที่ต่อเนื่อง</vt:lpstr>
      <vt:lpstr>แนวทางที่ 6</vt:lpstr>
      <vt:lpstr>Slide 32</vt:lpstr>
      <vt:lpstr>โครงสร้างการบริหารจัดการกองทุนแม่ของแผ่นดินระดับจังหวัด </vt:lpstr>
      <vt:lpstr>กิจกรรมพิเศษที่เสนอ นรม.</vt:lpstr>
      <vt:lpstr>Slide 35</vt:lpstr>
      <vt:lpstr>Slide 36</vt:lpstr>
      <vt:lpstr>Slide 37</vt:lpstr>
      <vt:lpstr>Slide 38</vt:lpstr>
      <vt:lpstr>Slide 39</vt:lpstr>
      <vt:lpstr>Slide 40</vt:lpstr>
    </vt:vector>
  </TitlesOfParts>
  <Company>Acer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Valued Acer Customer</dc:creator>
  <cp:lastModifiedBy>ONCB</cp:lastModifiedBy>
  <cp:revision>108</cp:revision>
  <dcterms:created xsi:type="dcterms:W3CDTF">2012-06-04T05:03:46Z</dcterms:created>
  <dcterms:modified xsi:type="dcterms:W3CDTF">2012-06-11T14:14:41Z</dcterms:modified>
</cp:coreProperties>
</file>